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34"/>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9144000" cy="6858000" type="screen4x3"/>
  <p:notesSz cx="9237663" cy="6951663"/>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40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9237663" cy="6951663"/>
          </a:xfrm>
          <a:prstGeom prst="roundRect">
            <a:avLst>
              <a:gd name="adj" fmla="val 19"/>
            </a:avLst>
          </a:prstGeom>
          <a:solidFill>
            <a:srgbClr val="FFFFFF"/>
          </a:solidFill>
          <a:ln w="9525" cap="flat">
            <a:noFill/>
            <a:round/>
            <a:headEnd/>
            <a:tailEnd/>
          </a:ln>
          <a:effectLst/>
        </p:spPr>
        <p:txBody>
          <a:bodyPr wrap="none" anchor="ctr"/>
          <a:lstStyle/>
          <a:p>
            <a:endParaRPr lang="en-IN"/>
          </a:p>
        </p:txBody>
      </p:sp>
      <p:sp>
        <p:nvSpPr>
          <p:cNvPr id="7170" name="Text Box 2"/>
          <p:cNvSpPr txBox="1">
            <a:spLocks noChangeArrowheads="1"/>
          </p:cNvSpPr>
          <p:nvPr/>
        </p:nvSpPr>
        <p:spPr bwMode="auto">
          <a:xfrm>
            <a:off x="0" y="0"/>
            <a:ext cx="4002088" cy="347663"/>
          </a:xfrm>
          <a:prstGeom prst="rect">
            <a:avLst/>
          </a:prstGeom>
          <a:noFill/>
          <a:ln w="9525" cap="flat">
            <a:noFill/>
            <a:round/>
            <a:headEnd/>
            <a:tailEnd/>
          </a:ln>
          <a:effectLst/>
        </p:spPr>
        <p:txBody>
          <a:bodyPr wrap="none" anchor="ctr"/>
          <a:lstStyle/>
          <a:p>
            <a:endParaRPr lang="en-IN"/>
          </a:p>
        </p:txBody>
      </p:sp>
      <p:sp>
        <p:nvSpPr>
          <p:cNvPr id="7171" name="Rectangle 3"/>
          <p:cNvSpPr>
            <a:spLocks noGrp="1" noChangeArrowheads="1"/>
          </p:cNvSpPr>
          <p:nvPr>
            <p:ph type="dt"/>
          </p:nvPr>
        </p:nvSpPr>
        <p:spPr bwMode="auto">
          <a:xfrm>
            <a:off x="5232400" y="0"/>
            <a:ext cx="4000500" cy="346075"/>
          </a:xfrm>
          <a:prstGeom prst="rect">
            <a:avLst/>
          </a:prstGeom>
          <a:noFill/>
          <a:ln w="9525" cap="flat">
            <a:noFill/>
            <a:round/>
            <a:headEnd/>
            <a:tailEnd/>
          </a:ln>
          <a:effectLst/>
        </p:spPr>
        <p:txBody>
          <a:bodyPr vert="horz" wrap="square" lIns="91440" tIns="45720" rIns="91440" bIns="45720" numCol="1" anchor="t"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 pos="3619500" algn="l"/>
              </a:tabLst>
              <a:defRPr sz="1200">
                <a:solidFill>
                  <a:srgbClr val="000000"/>
                </a:solidFill>
                <a:latin typeface="Times New Roman" pitchFamily="16" charset="0"/>
              </a:defRPr>
            </a:lvl1pPr>
          </a:lstStyle>
          <a:p>
            <a:endParaRPr lang="en-US"/>
          </a:p>
        </p:txBody>
      </p:sp>
      <p:sp>
        <p:nvSpPr>
          <p:cNvPr id="7172" name="Rectangle 4"/>
          <p:cNvSpPr>
            <a:spLocks noGrp="1" noChangeArrowheads="1"/>
          </p:cNvSpPr>
          <p:nvPr>
            <p:ph type="sldImg"/>
          </p:nvPr>
        </p:nvSpPr>
        <p:spPr bwMode="auto">
          <a:xfrm>
            <a:off x="3055938" y="869950"/>
            <a:ext cx="3122612" cy="2343150"/>
          </a:xfrm>
          <a:prstGeom prst="rect">
            <a:avLst/>
          </a:prstGeom>
          <a:noFill/>
          <a:ln w="12600" cap="sq">
            <a:solidFill>
              <a:srgbClr val="000000"/>
            </a:solidFill>
            <a:miter lim="800000"/>
            <a:headEnd/>
            <a:tailEnd/>
          </a:ln>
          <a:effectLst/>
        </p:spPr>
      </p:sp>
      <p:sp>
        <p:nvSpPr>
          <p:cNvPr id="7173" name="Rectangle 5"/>
          <p:cNvSpPr>
            <a:spLocks noGrp="1" noChangeArrowheads="1"/>
          </p:cNvSpPr>
          <p:nvPr>
            <p:ph type="body"/>
          </p:nvPr>
        </p:nvSpPr>
        <p:spPr bwMode="auto">
          <a:xfrm>
            <a:off x="923925" y="3344863"/>
            <a:ext cx="7386638" cy="2735262"/>
          </a:xfrm>
          <a:prstGeom prst="rect">
            <a:avLst/>
          </a:prstGeom>
          <a:noFill/>
          <a:ln w="9525" cap="flat">
            <a:noFill/>
            <a:round/>
            <a:headEnd/>
            <a:tailEnd/>
          </a:ln>
          <a:effectLst/>
        </p:spPr>
        <p:txBody>
          <a:bodyPr vert="horz" wrap="square" lIns="91440" tIns="45720" rIns="91440" bIns="45720" numCol="1" anchor="t" anchorCtr="0" compatLnSpc="1">
            <a:prstTxWarp prst="textNoShape">
              <a:avLst/>
            </a:prstTxWarp>
          </a:bodyPr>
          <a:lstStyle/>
          <a:p>
            <a:pPr lvl="0"/>
            <a:endParaRPr lang="en-US" smtClean="0"/>
          </a:p>
        </p:txBody>
      </p:sp>
      <p:sp>
        <p:nvSpPr>
          <p:cNvPr id="7174" name="Text Box 6"/>
          <p:cNvSpPr txBox="1">
            <a:spLocks noChangeArrowheads="1"/>
          </p:cNvSpPr>
          <p:nvPr/>
        </p:nvSpPr>
        <p:spPr bwMode="auto">
          <a:xfrm>
            <a:off x="0" y="6602413"/>
            <a:ext cx="4002088" cy="347662"/>
          </a:xfrm>
          <a:prstGeom prst="rect">
            <a:avLst/>
          </a:prstGeom>
          <a:noFill/>
          <a:ln w="9525" cap="flat">
            <a:noFill/>
            <a:round/>
            <a:headEnd/>
            <a:tailEnd/>
          </a:ln>
          <a:effectLst/>
        </p:spPr>
        <p:txBody>
          <a:bodyPr wrap="none" anchor="ctr"/>
          <a:lstStyle/>
          <a:p>
            <a:endParaRPr lang="en-IN"/>
          </a:p>
        </p:txBody>
      </p:sp>
      <p:sp>
        <p:nvSpPr>
          <p:cNvPr id="7175" name="Rectangle 7"/>
          <p:cNvSpPr>
            <a:spLocks noGrp="1" noChangeArrowheads="1"/>
          </p:cNvSpPr>
          <p:nvPr>
            <p:ph type="sldNum"/>
          </p:nvPr>
        </p:nvSpPr>
        <p:spPr bwMode="auto">
          <a:xfrm>
            <a:off x="5232400" y="6602413"/>
            <a:ext cx="4000500" cy="346075"/>
          </a:xfrm>
          <a:prstGeom prst="rect">
            <a:avLst/>
          </a:prstGeom>
          <a:noFill/>
          <a:ln w="9525" cap="flat">
            <a:noFill/>
            <a:round/>
            <a:headEnd/>
            <a:tailEnd/>
          </a:ln>
          <a:effec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 pos="3619500" algn="l"/>
              </a:tabLst>
              <a:defRPr sz="1200">
                <a:solidFill>
                  <a:srgbClr val="000000"/>
                </a:solidFill>
                <a:latin typeface="Times New Roman" pitchFamily="16" charset="0"/>
              </a:defRPr>
            </a:lvl1pPr>
          </a:lstStyle>
          <a:p>
            <a:fld id="{41D7232B-9FAA-49E7-8154-F97FE694123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01391D4-AACA-4BB5-A009-B1AB22A735AA}" type="slidenum">
              <a:rPr lang="en-US"/>
              <a:pPr/>
              <a:t>1</a:t>
            </a:fld>
            <a:endParaRPr lang="en-US"/>
          </a:p>
        </p:txBody>
      </p:sp>
      <p:sp>
        <p:nvSpPr>
          <p:cNvPr id="35841"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35842"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437536E-393E-436F-88FD-33E255E71B4A}" type="slidenum">
              <a:rPr lang="en-US"/>
              <a:pPr/>
              <a:t>10</a:t>
            </a:fld>
            <a:endParaRPr lang="en-US"/>
          </a:p>
        </p:txBody>
      </p:sp>
      <p:sp>
        <p:nvSpPr>
          <p:cNvPr id="45057"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5058"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1F97A96-EC82-4241-9CAD-BB8F1430C3CB}" type="slidenum">
              <a:rPr lang="en-US"/>
              <a:pPr/>
              <a:t>11</a:t>
            </a:fld>
            <a:endParaRPr lang="en-US"/>
          </a:p>
        </p:txBody>
      </p:sp>
      <p:sp>
        <p:nvSpPr>
          <p:cNvPr id="46081"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6082"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6C2DC17-08B8-43FE-B5AC-3FE8861A00AE}" type="slidenum">
              <a:rPr lang="en-US"/>
              <a:pPr/>
              <a:t>12</a:t>
            </a:fld>
            <a:endParaRPr lang="en-US"/>
          </a:p>
        </p:txBody>
      </p:sp>
      <p:sp>
        <p:nvSpPr>
          <p:cNvPr id="47105"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7106"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4E9929-1139-4A41-A58C-102544991D4E}" type="slidenum">
              <a:rPr lang="en-US"/>
              <a:pPr/>
              <a:t>13</a:t>
            </a:fld>
            <a:endParaRPr lang="en-US"/>
          </a:p>
        </p:txBody>
      </p:sp>
      <p:sp>
        <p:nvSpPr>
          <p:cNvPr id="48129"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8130"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1ECA546-C67F-43B5-8147-84975176A4C2}" type="slidenum">
              <a:rPr lang="en-US"/>
              <a:pPr/>
              <a:t>14</a:t>
            </a:fld>
            <a:endParaRPr lang="en-US"/>
          </a:p>
        </p:txBody>
      </p:sp>
      <p:sp>
        <p:nvSpPr>
          <p:cNvPr id="49153"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9154"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851E54B-E4AA-4D19-824F-45D3E60CD3E5}" type="slidenum">
              <a:rPr lang="en-US"/>
              <a:pPr/>
              <a:t>15</a:t>
            </a:fld>
            <a:endParaRPr lang="en-US"/>
          </a:p>
        </p:txBody>
      </p:sp>
      <p:sp>
        <p:nvSpPr>
          <p:cNvPr id="50177"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0178"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065B69F-8FFB-43D2-9C98-3FC1D3242466}" type="slidenum">
              <a:rPr lang="en-US"/>
              <a:pPr/>
              <a:t>16</a:t>
            </a:fld>
            <a:endParaRPr lang="en-US"/>
          </a:p>
        </p:txBody>
      </p:sp>
      <p:sp>
        <p:nvSpPr>
          <p:cNvPr id="51201"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1202"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FD2D26C-2A99-4105-80D5-EE4B0689CB89}" type="slidenum">
              <a:rPr lang="en-US"/>
              <a:pPr/>
              <a:t>17</a:t>
            </a:fld>
            <a:endParaRPr lang="en-US"/>
          </a:p>
        </p:txBody>
      </p:sp>
      <p:sp>
        <p:nvSpPr>
          <p:cNvPr id="52225"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2226"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627ABF-F8DE-4DC1-9BD8-17CF00D530CF}" type="slidenum">
              <a:rPr lang="en-US"/>
              <a:pPr/>
              <a:t>18</a:t>
            </a:fld>
            <a:endParaRPr lang="en-US"/>
          </a:p>
        </p:txBody>
      </p:sp>
      <p:sp>
        <p:nvSpPr>
          <p:cNvPr id="53249"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3250"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7E88755-0504-4023-84F8-9A3E727ADFED}" type="slidenum">
              <a:rPr lang="en-US"/>
              <a:pPr/>
              <a:t>19</a:t>
            </a:fld>
            <a:endParaRPr lang="en-US"/>
          </a:p>
        </p:txBody>
      </p:sp>
      <p:sp>
        <p:nvSpPr>
          <p:cNvPr id="54273"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4274"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4FBE1BF-AE13-40D5-9FE2-FE8372961B83}" type="slidenum">
              <a:rPr lang="en-US"/>
              <a:pPr/>
              <a:t>2</a:t>
            </a:fld>
            <a:endParaRPr lang="en-US"/>
          </a:p>
        </p:txBody>
      </p:sp>
      <p:sp>
        <p:nvSpPr>
          <p:cNvPr id="36865"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36866"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AB14ECE-F640-413F-86F4-BC43B2794F20}" type="slidenum">
              <a:rPr lang="en-US"/>
              <a:pPr/>
              <a:t>20</a:t>
            </a:fld>
            <a:endParaRPr lang="en-US"/>
          </a:p>
        </p:txBody>
      </p:sp>
      <p:sp>
        <p:nvSpPr>
          <p:cNvPr id="55297"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5298"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7D6E377-9B1B-44D1-957C-882466C5AD6C}" type="slidenum">
              <a:rPr lang="en-US"/>
              <a:pPr/>
              <a:t>21</a:t>
            </a:fld>
            <a:endParaRPr lang="en-US"/>
          </a:p>
        </p:txBody>
      </p:sp>
      <p:sp>
        <p:nvSpPr>
          <p:cNvPr id="56321"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6322"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6A0B29D-2321-41F9-A5DA-30AE01760157}" type="slidenum">
              <a:rPr lang="en-US"/>
              <a:pPr/>
              <a:t>22</a:t>
            </a:fld>
            <a:endParaRPr lang="en-US"/>
          </a:p>
        </p:txBody>
      </p:sp>
      <p:sp>
        <p:nvSpPr>
          <p:cNvPr id="57345"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7346"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1F9F546-3F2D-46C6-8484-DBC515F1C15C}" type="slidenum">
              <a:rPr lang="en-US"/>
              <a:pPr/>
              <a:t>23</a:t>
            </a:fld>
            <a:endParaRPr lang="en-US"/>
          </a:p>
        </p:txBody>
      </p:sp>
      <p:sp>
        <p:nvSpPr>
          <p:cNvPr id="58369"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8370"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5E476A6-7972-4A56-AA5C-D02F93E7584D}" type="slidenum">
              <a:rPr lang="en-US"/>
              <a:pPr/>
              <a:t>24</a:t>
            </a:fld>
            <a:endParaRPr lang="en-US"/>
          </a:p>
        </p:txBody>
      </p:sp>
      <p:sp>
        <p:nvSpPr>
          <p:cNvPr id="59393"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59394"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53C52DB-B28E-4040-B98B-B3604EA68FF0}" type="slidenum">
              <a:rPr lang="en-US"/>
              <a:pPr/>
              <a:t>25</a:t>
            </a:fld>
            <a:endParaRPr lang="en-US"/>
          </a:p>
        </p:txBody>
      </p:sp>
      <p:sp>
        <p:nvSpPr>
          <p:cNvPr id="60417"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60418"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3280773-2967-4B1F-8647-B274B3EAC1EF}" type="slidenum">
              <a:rPr lang="en-US"/>
              <a:pPr/>
              <a:t>26</a:t>
            </a:fld>
            <a:endParaRPr lang="en-US"/>
          </a:p>
        </p:txBody>
      </p:sp>
      <p:sp>
        <p:nvSpPr>
          <p:cNvPr id="61441"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61442"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C871B8B-09D7-4D88-9AF1-9FF74DD5AB83}" type="slidenum">
              <a:rPr lang="en-US"/>
              <a:pPr/>
              <a:t>27</a:t>
            </a:fld>
            <a:endParaRPr lang="en-US"/>
          </a:p>
        </p:txBody>
      </p:sp>
      <p:sp>
        <p:nvSpPr>
          <p:cNvPr id="62465"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62466"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8F6ECC7-2DE9-4E67-ABAA-63623C6D6F23}" type="slidenum">
              <a:rPr lang="en-US"/>
              <a:pPr/>
              <a:t>3</a:t>
            </a:fld>
            <a:endParaRPr lang="en-US"/>
          </a:p>
        </p:txBody>
      </p:sp>
      <p:sp>
        <p:nvSpPr>
          <p:cNvPr id="37889"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37890"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71DFF8-0D86-4880-B553-5B5ACEF9D399}" type="slidenum">
              <a:rPr lang="en-US"/>
              <a:pPr/>
              <a:t>4</a:t>
            </a:fld>
            <a:endParaRPr lang="en-US"/>
          </a:p>
        </p:txBody>
      </p:sp>
      <p:sp>
        <p:nvSpPr>
          <p:cNvPr id="38913"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38914"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8E91B66-AC58-4035-B60F-E72AA3783E57}" type="slidenum">
              <a:rPr lang="en-US"/>
              <a:pPr/>
              <a:t>5</a:t>
            </a:fld>
            <a:endParaRPr lang="en-US"/>
          </a:p>
        </p:txBody>
      </p:sp>
      <p:sp>
        <p:nvSpPr>
          <p:cNvPr id="39937"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39938"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0C7FD2D-F972-483E-B920-A1004CB1DDBD}" type="slidenum">
              <a:rPr lang="en-US"/>
              <a:pPr/>
              <a:t>6</a:t>
            </a:fld>
            <a:endParaRPr lang="en-US"/>
          </a:p>
        </p:txBody>
      </p:sp>
      <p:sp>
        <p:nvSpPr>
          <p:cNvPr id="40961"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0962"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4C6554A-875F-4592-9156-90188D83EDF0}" type="slidenum">
              <a:rPr lang="en-US"/>
              <a:pPr/>
              <a:t>7</a:t>
            </a:fld>
            <a:endParaRPr lang="en-US"/>
          </a:p>
        </p:txBody>
      </p:sp>
      <p:sp>
        <p:nvSpPr>
          <p:cNvPr id="41985"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1986"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F1DD69A-6B36-4603-9122-595AC755A75E}" type="slidenum">
              <a:rPr lang="en-US"/>
              <a:pPr/>
              <a:t>8</a:t>
            </a:fld>
            <a:endParaRPr lang="en-US"/>
          </a:p>
        </p:txBody>
      </p:sp>
      <p:sp>
        <p:nvSpPr>
          <p:cNvPr id="43009"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3010"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62A82BB-CF0E-4B4A-A107-A26BAD200150}" type="slidenum">
              <a:rPr lang="en-US"/>
              <a:pPr/>
              <a:t>9</a:t>
            </a:fld>
            <a:endParaRPr lang="en-US"/>
          </a:p>
        </p:txBody>
      </p:sp>
      <p:sp>
        <p:nvSpPr>
          <p:cNvPr id="44033" name="Rectangle 1"/>
          <p:cNvSpPr txBox="1">
            <a:spLocks noChangeArrowheads="1"/>
          </p:cNvSpPr>
          <p:nvPr>
            <p:ph type="sldImg"/>
          </p:nvPr>
        </p:nvSpPr>
        <p:spPr bwMode="auto">
          <a:xfrm>
            <a:off x="3055938" y="869950"/>
            <a:ext cx="3124200" cy="2344738"/>
          </a:xfrm>
          <a:prstGeom prst="rect">
            <a:avLst/>
          </a:prstGeom>
          <a:solidFill>
            <a:srgbClr val="FFFFFF"/>
          </a:solidFill>
          <a:ln>
            <a:solidFill>
              <a:srgbClr val="000000"/>
            </a:solidFill>
            <a:miter lim="800000"/>
            <a:headEnd/>
            <a:tailEnd/>
          </a:ln>
        </p:spPr>
      </p:sp>
      <p:sp>
        <p:nvSpPr>
          <p:cNvPr id="44034" name="Rectangle 2"/>
          <p:cNvSpPr txBox="1">
            <a:spLocks noChangeArrowheads="1"/>
          </p:cNvSpPr>
          <p:nvPr>
            <p:ph type="body" idx="1"/>
          </p:nvPr>
        </p:nvSpPr>
        <p:spPr bwMode="auto">
          <a:xfrm>
            <a:off x="923925" y="3344863"/>
            <a:ext cx="7388225" cy="2736850"/>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1A9A81D0-A463-40F4-9051-F9BDE6885B8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7C226517-76B8-4FBC-A375-4898FBF2B0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0FCB729D-D346-4F8D-8276-EBE75DB46E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9364C758-A18E-4D4F-8255-21B708B131C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6F21B04B-0B70-48E0-BB55-F91880E017F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FD02CA09-26DC-4B07-8012-3B91065BC50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AE35A6DB-7784-4661-8A59-1C2A3E1E15F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r>
              <a:rPr lang="en-US"/>
              <a:t>KMD</a:t>
            </a:r>
          </a:p>
        </p:txBody>
      </p:sp>
      <p:sp>
        <p:nvSpPr>
          <p:cNvPr id="9" name="Slide Number Placeholder 8"/>
          <p:cNvSpPr>
            <a:spLocks noGrp="1"/>
          </p:cNvSpPr>
          <p:nvPr>
            <p:ph type="sldNum" idx="12"/>
          </p:nvPr>
        </p:nvSpPr>
        <p:spPr/>
        <p:txBody>
          <a:bodyPr/>
          <a:lstStyle>
            <a:lvl1pPr>
              <a:defRPr/>
            </a:lvl1pPr>
          </a:lstStyle>
          <a:p>
            <a:fld id="{C3E972E0-3FDE-44A8-8DB9-EBB283B666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r>
              <a:rPr lang="en-US"/>
              <a:t>KMD</a:t>
            </a:r>
          </a:p>
        </p:txBody>
      </p:sp>
      <p:sp>
        <p:nvSpPr>
          <p:cNvPr id="5" name="Slide Number Placeholder 4"/>
          <p:cNvSpPr>
            <a:spLocks noGrp="1"/>
          </p:cNvSpPr>
          <p:nvPr>
            <p:ph type="sldNum" idx="12"/>
          </p:nvPr>
        </p:nvSpPr>
        <p:spPr/>
        <p:txBody>
          <a:bodyPr/>
          <a:lstStyle>
            <a:lvl1pPr>
              <a:defRPr/>
            </a:lvl1pPr>
          </a:lstStyle>
          <a:p>
            <a:fld id="{59487182-6204-4E6C-B431-8C792EE702A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r>
              <a:rPr lang="en-US"/>
              <a:t>KMD</a:t>
            </a:r>
          </a:p>
        </p:txBody>
      </p:sp>
      <p:sp>
        <p:nvSpPr>
          <p:cNvPr id="4" name="Slide Number Placeholder 3"/>
          <p:cNvSpPr>
            <a:spLocks noGrp="1"/>
          </p:cNvSpPr>
          <p:nvPr>
            <p:ph type="sldNum" idx="12"/>
          </p:nvPr>
        </p:nvSpPr>
        <p:spPr/>
        <p:txBody>
          <a:bodyPr/>
          <a:lstStyle>
            <a:lvl1pPr>
              <a:defRPr/>
            </a:lvl1pPr>
          </a:lstStyle>
          <a:p>
            <a:fld id="{75E29366-B136-47C8-8D69-9807BA49A6B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423E986F-8B9E-4734-81B3-123AE1485F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0198684C-E46D-45CF-B1D9-0F0825180D6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DCE3CFF6-E9A9-4DFD-984C-EA5D61C8ACC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EDCF310C-F608-478F-A639-F2648DA9A3C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14A41CF3-5DA7-41A2-A4B4-0572EBB57D1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A64760AD-39C2-48CA-A639-3F478C4E059B}"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2D90D043-C8E5-4E3D-B309-CD971DBE5543}"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B1F0E49A-F4E6-40CF-9BC2-6D2E60639569}"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A38AA662-5A97-4B75-B348-75D74537BCD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r>
              <a:rPr lang="en-US"/>
              <a:t>KMD</a:t>
            </a:r>
          </a:p>
        </p:txBody>
      </p:sp>
      <p:sp>
        <p:nvSpPr>
          <p:cNvPr id="9" name="Slide Number Placeholder 8"/>
          <p:cNvSpPr>
            <a:spLocks noGrp="1"/>
          </p:cNvSpPr>
          <p:nvPr>
            <p:ph type="sldNum" idx="12"/>
          </p:nvPr>
        </p:nvSpPr>
        <p:spPr/>
        <p:txBody>
          <a:bodyPr/>
          <a:lstStyle>
            <a:lvl1pPr>
              <a:defRPr/>
            </a:lvl1pPr>
          </a:lstStyle>
          <a:p>
            <a:fld id="{985D36D9-3357-4D1E-AD93-4742DE35A973}"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r>
              <a:rPr lang="en-US"/>
              <a:t>KMD</a:t>
            </a:r>
          </a:p>
        </p:txBody>
      </p:sp>
      <p:sp>
        <p:nvSpPr>
          <p:cNvPr id="5" name="Slide Number Placeholder 4"/>
          <p:cNvSpPr>
            <a:spLocks noGrp="1"/>
          </p:cNvSpPr>
          <p:nvPr>
            <p:ph type="sldNum" idx="12"/>
          </p:nvPr>
        </p:nvSpPr>
        <p:spPr/>
        <p:txBody>
          <a:bodyPr/>
          <a:lstStyle>
            <a:lvl1pPr>
              <a:defRPr/>
            </a:lvl1pPr>
          </a:lstStyle>
          <a:p>
            <a:fld id="{20C79925-D0BC-4A59-9B66-79F6EC7D777E}"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r>
              <a:rPr lang="en-US"/>
              <a:t>KMD</a:t>
            </a:r>
          </a:p>
        </p:txBody>
      </p:sp>
      <p:sp>
        <p:nvSpPr>
          <p:cNvPr id="4" name="Slide Number Placeholder 3"/>
          <p:cNvSpPr>
            <a:spLocks noGrp="1"/>
          </p:cNvSpPr>
          <p:nvPr>
            <p:ph type="sldNum" idx="12"/>
          </p:nvPr>
        </p:nvSpPr>
        <p:spPr/>
        <p:txBody>
          <a:bodyPr/>
          <a:lstStyle>
            <a:lvl1pPr>
              <a:defRPr/>
            </a:lvl1pPr>
          </a:lstStyle>
          <a:p>
            <a:fld id="{32FF01EC-6976-4B0E-B769-DF0F114F304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B6ED6BE0-E94B-4CF1-AF69-2C755F68E5B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1EA91B2B-D900-4714-9560-461EE83D1E8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35758501-D0B7-462F-86BD-616B4EE7FF9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94EDC4E8-1611-42B3-9FBB-CCC926CE9BF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8B3E4EEC-D4F4-42C0-AC36-F7E680269CCB}"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59B80851-B228-4852-B051-AC06E1E83BF3}"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01EB3675-1CD4-41ED-B362-77796F6A11B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2F361DB5-B50C-44EC-AA6C-46F0B6E19F7D}"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8CBFA6CF-C6FC-4839-A210-29A9ABD0E41E}"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r>
              <a:rPr lang="en-US"/>
              <a:t>KMD</a:t>
            </a:r>
          </a:p>
        </p:txBody>
      </p:sp>
      <p:sp>
        <p:nvSpPr>
          <p:cNvPr id="9" name="Slide Number Placeholder 8"/>
          <p:cNvSpPr>
            <a:spLocks noGrp="1"/>
          </p:cNvSpPr>
          <p:nvPr>
            <p:ph type="sldNum" idx="12"/>
          </p:nvPr>
        </p:nvSpPr>
        <p:spPr/>
        <p:txBody>
          <a:bodyPr/>
          <a:lstStyle>
            <a:lvl1pPr>
              <a:defRPr/>
            </a:lvl1pPr>
          </a:lstStyle>
          <a:p>
            <a:fld id="{9DCC1365-4E78-49E3-A121-5B8AC44DCCD7}"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r>
              <a:rPr lang="en-US"/>
              <a:t>KMD</a:t>
            </a:r>
          </a:p>
        </p:txBody>
      </p:sp>
      <p:sp>
        <p:nvSpPr>
          <p:cNvPr id="5" name="Slide Number Placeholder 4"/>
          <p:cNvSpPr>
            <a:spLocks noGrp="1"/>
          </p:cNvSpPr>
          <p:nvPr>
            <p:ph type="sldNum" idx="12"/>
          </p:nvPr>
        </p:nvSpPr>
        <p:spPr/>
        <p:txBody>
          <a:bodyPr/>
          <a:lstStyle>
            <a:lvl1pPr>
              <a:defRPr/>
            </a:lvl1pPr>
          </a:lstStyle>
          <a:p>
            <a:fld id="{D75C6596-BC08-4E57-9C6D-D37341E35B5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2BC8A217-4F73-4A0D-A147-8F9B8680CB1D}"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r>
              <a:rPr lang="en-US"/>
              <a:t>KMD</a:t>
            </a:r>
          </a:p>
        </p:txBody>
      </p:sp>
      <p:sp>
        <p:nvSpPr>
          <p:cNvPr id="4" name="Slide Number Placeholder 3"/>
          <p:cNvSpPr>
            <a:spLocks noGrp="1"/>
          </p:cNvSpPr>
          <p:nvPr>
            <p:ph type="sldNum" idx="12"/>
          </p:nvPr>
        </p:nvSpPr>
        <p:spPr/>
        <p:txBody>
          <a:bodyPr/>
          <a:lstStyle>
            <a:lvl1pPr>
              <a:defRPr/>
            </a:lvl1pPr>
          </a:lstStyle>
          <a:p>
            <a:fld id="{A8920FC7-78CD-4CD0-825F-F7E2F3363A0F}"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5D65F263-582E-49F8-962B-50E8EDD8A4C0}"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94363D5B-0BED-4B31-8405-6E5EF51C2D80}"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D3FC3DFA-54EE-4183-8BBF-5B6A6E628A4B}"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A4C063BE-F0E5-4CF1-BD1C-797715703AA4}"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5E55A72D-6F08-4485-8EB3-CC94523F1730}"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63D81491-84F7-41E4-A1CA-5037E1B7B3E9}"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CCB22C6C-967E-4189-A9A7-229D5316AAF5}"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7C22A894-1005-4336-9391-434BE0375558}"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r>
              <a:rPr lang="en-US"/>
              <a:t>KMD</a:t>
            </a:r>
          </a:p>
        </p:txBody>
      </p:sp>
      <p:sp>
        <p:nvSpPr>
          <p:cNvPr id="9" name="Slide Number Placeholder 8"/>
          <p:cNvSpPr>
            <a:spLocks noGrp="1"/>
          </p:cNvSpPr>
          <p:nvPr>
            <p:ph type="sldNum" idx="12"/>
          </p:nvPr>
        </p:nvSpPr>
        <p:spPr/>
        <p:txBody>
          <a:bodyPr/>
          <a:lstStyle>
            <a:lvl1pPr>
              <a:defRPr/>
            </a:lvl1pPr>
          </a:lstStyle>
          <a:p>
            <a:fld id="{7875C700-500E-4416-B0DC-40434BDFB47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r>
              <a:rPr lang="en-US"/>
              <a:t>KMD</a:t>
            </a:r>
          </a:p>
        </p:txBody>
      </p:sp>
      <p:sp>
        <p:nvSpPr>
          <p:cNvPr id="9" name="Slide Number Placeholder 8"/>
          <p:cNvSpPr>
            <a:spLocks noGrp="1"/>
          </p:cNvSpPr>
          <p:nvPr>
            <p:ph type="sldNum" idx="12"/>
          </p:nvPr>
        </p:nvSpPr>
        <p:spPr/>
        <p:txBody>
          <a:bodyPr/>
          <a:lstStyle>
            <a:lvl1pPr>
              <a:defRPr/>
            </a:lvl1pPr>
          </a:lstStyle>
          <a:p>
            <a:fld id="{FDCC0083-6515-44E3-9C4C-9996AE0D425C}"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r>
              <a:rPr lang="en-US"/>
              <a:t>KMD</a:t>
            </a:r>
          </a:p>
        </p:txBody>
      </p:sp>
      <p:sp>
        <p:nvSpPr>
          <p:cNvPr id="5" name="Slide Number Placeholder 4"/>
          <p:cNvSpPr>
            <a:spLocks noGrp="1"/>
          </p:cNvSpPr>
          <p:nvPr>
            <p:ph type="sldNum" idx="12"/>
          </p:nvPr>
        </p:nvSpPr>
        <p:spPr/>
        <p:txBody>
          <a:bodyPr/>
          <a:lstStyle>
            <a:lvl1pPr>
              <a:defRPr/>
            </a:lvl1pPr>
          </a:lstStyle>
          <a:p>
            <a:fld id="{2A42204A-2F16-4751-B6F6-04F4F6A53D7B}"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r>
              <a:rPr lang="en-US"/>
              <a:t>KMD</a:t>
            </a:r>
          </a:p>
        </p:txBody>
      </p:sp>
      <p:sp>
        <p:nvSpPr>
          <p:cNvPr id="4" name="Slide Number Placeholder 3"/>
          <p:cNvSpPr>
            <a:spLocks noGrp="1"/>
          </p:cNvSpPr>
          <p:nvPr>
            <p:ph type="sldNum" idx="12"/>
          </p:nvPr>
        </p:nvSpPr>
        <p:spPr/>
        <p:txBody>
          <a:bodyPr/>
          <a:lstStyle>
            <a:lvl1pPr>
              <a:defRPr/>
            </a:lvl1pPr>
          </a:lstStyle>
          <a:p>
            <a:fld id="{79A49235-B087-4900-A947-1CFBFE362883}"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C28615AF-C87D-41BB-9737-B60B91A4D1CB}"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ED75C6EA-73BB-40DF-94C4-A02AEDA7B6A1}"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95590C14-09A8-43D9-9DDB-2932D58910D7}"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7D3C8E50-7B20-49E4-A8E1-829E68588239}"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4C018F17-4549-482B-ACAC-C83AFA7F417B}"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8C5E2122-9C22-4258-AE40-9DA885EF07E0}"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0D78F16A-A4AF-4FC8-89C0-1D63B0F98F16}"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AD1E7340-30CC-428D-BCD9-9067DEB6414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r>
              <a:rPr lang="en-US"/>
              <a:t>KMD</a:t>
            </a:r>
          </a:p>
        </p:txBody>
      </p:sp>
      <p:sp>
        <p:nvSpPr>
          <p:cNvPr id="5" name="Slide Number Placeholder 4"/>
          <p:cNvSpPr>
            <a:spLocks noGrp="1"/>
          </p:cNvSpPr>
          <p:nvPr>
            <p:ph type="sldNum" idx="12"/>
          </p:nvPr>
        </p:nvSpPr>
        <p:spPr/>
        <p:txBody>
          <a:bodyPr/>
          <a:lstStyle>
            <a:lvl1pPr>
              <a:defRPr/>
            </a:lvl1pPr>
          </a:lstStyle>
          <a:p>
            <a:fld id="{67FFA18D-DB36-4259-A23C-AE98D8C9E935}"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r>
              <a:rPr lang="en-US"/>
              <a:t>KMD</a:t>
            </a:r>
          </a:p>
        </p:txBody>
      </p:sp>
      <p:sp>
        <p:nvSpPr>
          <p:cNvPr id="9" name="Slide Number Placeholder 8"/>
          <p:cNvSpPr>
            <a:spLocks noGrp="1"/>
          </p:cNvSpPr>
          <p:nvPr>
            <p:ph type="sldNum" idx="12"/>
          </p:nvPr>
        </p:nvSpPr>
        <p:spPr/>
        <p:txBody>
          <a:bodyPr/>
          <a:lstStyle>
            <a:lvl1pPr>
              <a:defRPr/>
            </a:lvl1pPr>
          </a:lstStyle>
          <a:p>
            <a:fld id="{0BEFF654-D1AD-4C9A-A540-C8A0F978737A}"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r>
              <a:rPr lang="en-US"/>
              <a:t>KMD</a:t>
            </a:r>
          </a:p>
        </p:txBody>
      </p:sp>
      <p:sp>
        <p:nvSpPr>
          <p:cNvPr id="5" name="Slide Number Placeholder 4"/>
          <p:cNvSpPr>
            <a:spLocks noGrp="1"/>
          </p:cNvSpPr>
          <p:nvPr>
            <p:ph type="sldNum" idx="12"/>
          </p:nvPr>
        </p:nvSpPr>
        <p:spPr/>
        <p:txBody>
          <a:bodyPr/>
          <a:lstStyle>
            <a:lvl1pPr>
              <a:defRPr/>
            </a:lvl1pPr>
          </a:lstStyle>
          <a:p>
            <a:fld id="{109562F7-66EC-4D90-807B-FFC388653CCE}"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r>
              <a:rPr lang="en-US"/>
              <a:t>KMD</a:t>
            </a:r>
          </a:p>
        </p:txBody>
      </p:sp>
      <p:sp>
        <p:nvSpPr>
          <p:cNvPr id="4" name="Slide Number Placeholder 3"/>
          <p:cNvSpPr>
            <a:spLocks noGrp="1"/>
          </p:cNvSpPr>
          <p:nvPr>
            <p:ph type="sldNum" idx="12"/>
          </p:nvPr>
        </p:nvSpPr>
        <p:spPr/>
        <p:txBody>
          <a:bodyPr/>
          <a:lstStyle>
            <a:lvl1pPr>
              <a:defRPr/>
            </a:lvl1pPr>
          </a:lstStyle>
          <a:p>
            <a:fld id="{C2421D47-09D2-4E30-80BC-F92B1097DA11}"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8EF82C4C-481E-4FC1-B6A4-E60656D84887}"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12320CE9-3D1B-4AFD-8694-79A7576EB269}"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9EAFE1D3-2DDA-493A-96A8-6FECD6129C54}"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r>
              <a:rPr lang="en-US"/>
              <a:t>KMD</a:t>
            </a:r>
          </a:p>
        </p:txBody>
      </p:sp>
      <p:sp>
        <p:nvSpPr>
          <p:cNvPr id="6" name="Slide Number Placeholder 5"/>
          <p:cNvSpPr>
            <a:spLocks noGrp="1"/>
          </p:cNvSpPr>
          <p:nvPr>
            <p:ph type="sldNum" idx="12"/>
          </p:nvPr>
        </p:nvSpPr>
        <p:spPr/>
        <p:txBody>
          <a:bodyPr/>
          <a:lstStyle>
            <a:lvl1pPr>
              <a:defRPr/>
            </a:lvl1pPr>
          </a:lstStyle>
          <a:p>
            <a:fld id="{C429EC35-07CD-47A4-9E27-A35D1181B14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r>
              <a:rPr lang="en-US"/>
              <a:t>KMD</a:t>
            </a:r>
          </a:p>
        </p:txBody>
      </p:sp>
      <p:sp>
        <p:nvSpPr>
          <p:cNvPr id="4" name="Slide Number Placeholder 3"/>
          <p:cNvSpPr>
            <a:spLocks noGrp="1"/>
          </p:cNvSpPr>
          <p:nvPr>
            <p:ph type="sldNum" idx="12"/>
          </p:nvPr>
        </p:nvSpPr>
        <p:spPr/>
        <p:txBody>
          <a:bodyPr/>
          <a:lstStyle>
            <a:lvl1pPr>
              <a:defRPr/>
            </a:lvl1pPr>
          </a:lstStyle>
          <a:p>
            <a:fld id="{2D2836CA-5BD3-40A0-9DB3-FFDE1BABBB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0837707C-6CB4-4681-AC4C-A2F359543A2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r>
              <a:rPr lang="en-US"/>
              <a:t>KMD</a:t>
            </a:r>
          </a:p>
        </p:txBody>
      </p:sp>
      <p:sp>
        <p:nvSpPr>
          <p:cNvPr id="7" name="Slide Number Placeholder 6"/>
          <p:cNvSpPr>
            <a:spLocks noGrp="1"/>
          </p:cNvSpPr>
          <p:nvPr>
            <p:ph type="sldNum" idx="12"/>
          </p:nvPr>
        </p:nvSpPr>
        <p:spPr/>
        <p:txBody>
          <a:bodyPr/>
          <a:lstStyle>
            <a:lvl1pPr>
              <a:defRPr/>
            </a:lvl1pPr>
          </a:lstStyle>
          <a:p>
            <a:fld id="{2E3E63FD-348F-4AF4-B900-6052410D85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8"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r>
              <a:rPr lang="en-US"/>
              <a:t>KMD</a:t>
            </a:r>
          </a:p>
        </p:txBody>
      </p:sp>
      <p:sp>
        <p:nvSpPr>
          <p:cNvPr id="1029"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19645CC7-9DAD-4D99-8D6F-95AB26440E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Times New Roman" pitchFamily="16" charset="0"/>
              </a:defRPr>
            </a:lvl1pPr>
          </a:lstStyle>
          <a:p>
            <a:endParaRPr lang="en-US"/>
          </a:p>
        </p:txBody>
      </p:sp>
      <p:sp>
        <p:nvSpPr>
          <p:cNvPr id="2052"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t>KMD</a:t>
            </a:r>
          </a:p>
        </p:txBody>
      </p:sp>
      <p:sp>
        <p:nvSpPr>
          <p:cNvPr id="2053"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71F0682C-7C7F-4F11-808E-8C049DCC0AB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74"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5"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Times New Roman" pitchFamily="16" charset="0"/>
              </a:defRPr>
            </a:lvl1pPr>
          </a:lstStyle>
          <a:p>
            <a:endParaRPr lang="en-US"/>
          </a:p>
        </p:txBody>
      </p:sp>
      <p:sp>
        <p:nvSpPr>
          <p:cNvPr id="3076"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t>KMD</a:t>
            </a:r>
          </a:p>
        </p:txBody>
      </p:sp>
      <p:sp>
        <p:nvSpPr>
          <p:cNvPr id="3077"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2B43BA6D-1C44-4217-B5DB-AF32EA2F63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8"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099"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Times New Roman" pitchFamily="16" charset="0"/>
              </a:defRPr>
            </a:lvl1pPr>
          </a:lstStyle>
          <a:p>
            <a:endParaRPr lang="en-US"/>
          </a:p>
        </p:txBody>
      </p:sp>
      <p:sp>
        <p:nvSpPr>
          <p:cNvPr id="4100"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t>KMD</a:t>
            </a:r>
          </a:p>
        </p:txBody>
      </p:sp>
      <p:sp>
        <p:nvSpPr>
          <p:cNvPr id="4101"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AB946608-CAE0-445C-9E64-47A4691098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2"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3"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Times New Roman" pitchFamily="16" charset="0"/>
              </a:defRPr>
            </a:lvl1pPr>
          </a:lstStyle>
          <a:p>
            <a:endParaRPr lang="en-US"/>
          </a:p>
        </p:txBody>
      </p:sp>
      <p:sp>
        <p:nvSpPr>
          <p:cNvPr id="5124"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t>KMD</a:t>
            </a:r>
          </a:p>
        </p:txBody>
      </p:sp>
      <p:sp>
        <p:nvSpPr>
          <p:cNvPr id="5125"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647B4169-23A8-455B-8DA8-1C372A4EC0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47"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a:solidFill>
                  <a:srgbClr val="898989"/>
                </a:solidFill>
                <a:latin typeface="Times New Roman" pitchFamily="16" charset="0"/>
              </a:defRPr>
            </a:lvl1pPr>
          </a:lstStyle>
          <a:p>
            <a:endParaRPr lang="en-US"/>
          </a:p>
        </p:txBody>
      </p:sp>
      <p:sp>
        <p:nvSpPr>
          <p:cNvPr id="6148"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ctr">
              <a:buClrTx/>
              <a:buFontTx/>
              <a:buNone/>
              <a:tabLst>
                <a:tab pos="723900" algn="l"/>
                <a:tab pos="1447800" algn="l"/>
                <a:tab pos="2171700" algn="l"/>
                <a:tab pos="2895600" algn="l"/>
              </a:tabLst>
              <a:defRPr sz="1200">
                <a:solidFill>
                  <a:srgbClr val="898989"/>
                </a:solidFill>
                <a:latin typeface="Times New Roman" pitchFamily="16" charset="0"/>
              </a:defRPr>
            </a:lvl1pPr>
          </a:lstStyle>
          <a:p>
            <a:r>
              <a:rPr lang="en-US"/>
              <a:t>KMD</a:t>
            </a:r>
          </a:p>
        </p:txBody>
      </p:sp>
      <p:sp>
        <p:nvSpPr>
          <p:cNvPr id="6149"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Times New Roman" pitchFamily="16" charset="0"/>
              </a:defRPr>
            </a:lvl1pPr>
          </a:lstStyle>
          <a:p>
            <a:fld id="{EADC5323-2BEC-4563-936A-A461E421A0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3.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09600" y="334963"/>
            <a:ext cx="7772400" cy="639762"/>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INDIAN BANKS’ ASSOCIATION</a:t>
            </a:r>
          </a:p>
        </p:txBody>
      </p:sp>
      <p:sp>
        <p:nvSpPr>
          <p:cNvPr id="8194" name="AutoShape 2"/>
          <p:cNvSpPr>
            <a:spLocks noChangeArrowheads="1"/>
          </p:cNvSpPr>
          <p:nvPr/>
        </p:nvSpPr>
        <p:spPr bwMode="auto">
          <a:xfrm>
            <a:off x="587375" y="1143000"/>
            <a:ext cx="7772400" cy="5410200"/>
          </a:xfrm>
          <a:custGeom>
            <a:avLst/>
            <a:gdLst>
              <a:gd name="G0" fmla="+- 36166 0 0"/>
              <a:gd name="G1" fmla="+- 1 0 0"/>
              <a:gd name="G2" fmla="+- 1 0 0"/>
              <a:gd name="G3" fmla="+- 1 0 0"/>
              <a:gd name="G4" fmla="+- 36166 0 0"/>
              <a:gd name="T0" fmla="*/ 0 w 8229600"/>
              <a:gd name="T1" fmla="*/ 5410200 h 5410200"/>
              <a:gd name="T2" fmla="*/ 6547633 w 8229600"/>
              <a:gd name="T3" fmla="*/ 5410200 h 5410200"/>
              <a:gd name="T4" fmla="*/ 6547633 w 8229600"/>
              <a:gd name="T5" fmla="*/ 0 h 5410200"/>
              <a:gd name="T6" fmla="*/ 0 w 8229600"/>
              <a:gd name="T7" fmla="*/ 0 h 5410200"/>
              <a:gd name="T8" fmla="*/ 0 w 8229600"/>
              <a:gd name="T9" fmla="*/ 5410200 h 5410200"/>
              <a:gd name="T10" fmla="*/ 0 w 8229600"/>
              <a:gd name="T11" fmla="*/ 0 h 5410200"/>
              <a:gd name="T12" fmla="*/ 8229600 w 8229600"/>
              <a:gd name="T13" fmla="*/ 5410200 h 5410200"/>
            </a:gdLst>
            <a:ahLst/>
            <a:cxnLst>
              <a:cxn ang="0">
                <a:pos x="T0" y="T1"/>
              </a:cxn>
              <a:cxn ang="0">
                <a:pos x="T2" y="T3"/>
              </a:cxn>
              <a:cxn ang="0">
                <a:pos x="T4" y="T5"/>
              </a:cxn>
              <a:cxn ang="0">
                <a:pos x="T6" y="T7"/>
              </a:cxn>
              <a:cxn ang="0">
                <a:pos x="T8" y="T9"/>
              </a:cxn>
            </a:cxnLst>
            <a:rect l="T10" t="T11" r="T12" b="T13"/>
            <a:pathLst>
              <a:path w="8229600" h="5410200">
                <a:moveTo>
                  <a:pt x="0" y="5410200"/>
                </a:moveTo>
                <a:lnTo>
                  <a:pt x="8229600" y="5410200"/>
                </a:lnTo>
                <a:lnTo>
                  <a:pt x="8229600" y="0"/>
                </a:lnTo>
                <a:lnTo>
                  <a:pt x="0" y="0"/>
                </a:lnTo>
                <a:lnTo>
                  <a:pt x="0" y="5410200"/>
                </a:lnTo>
                <a:close/>
              </a:path>
            </a:pathLst>
          </a:custGeom>
          <a:solidFill>
            <a:srgbClr val="800000"/>
          </a:solidFill>
          <a:ln w="9525" cap="flat">
            <a:noFill/>
            <a:round/>
            <a:headEnd/>
            <a:tailEnd/>
          </a:ln>
          <a:effectLst/>
        </p:spPr>
        <p:txBody>
          <a:bodyPr wrap="none" anchor="ctr"/>
          <a:lstStyle/>
          <a:p>
            <a:endParaRPr lang="en-IN"/>
          </a:p>
        </p:txBody>
      </p:sp>
      <p:pic>
        <p:nvPicPr>
          <p:cNvPr id="8195" name="Picture 3"/>
          <p:cNvPicPr>
            <a:picLocks noChangeAspect="1" noChangeArrowheads="1"/>
          </p:cNvPicPr>
          <p:nvPr/>
        </p:nvPicPr>
        <p:blipFill>
          <a:blip r:embed="rId3"/>
          <a:srcRect/>
          <a:stretch>
            <a:fillRect/>
          </a:stretch>
        </p:blipFill>
        <p:spPr bwMode="auto">
          <a:xfrm>
            <a:off x="2971800" y="1371600"/>
            <a:ext cx="3276600" cy="2216150"/>
          </a:xfrm>
          <a:prstGeom prst="rect">
            <a:avLst/>
          </a:prstGeom>
          <a:noFill/>
          <a:ln w="9525" cap="flat">
            <a:noFill/>
            <a:round/>
            <a:headEnd/>
            <a:tailEnd/>
          </a:ln>
          <a:effectLst/>
        </p:spPr>
      </p:pic>
      <p:sp>
        <p:nvSpPr>
          <p:cNvPr id="8196" name="Text Box 4"/>
          <p:cNvSpPr txBox="1">
            <a:spLocks noChangeArrowheads="1"/>
          </p:cNvSpPr>
          <p:nvPr/>
        </p:nvSpPr>
        <p:spPr bwMode="auto">
          <a:xfrm>
            <a:off x="609600" y="3657600"/>
            <a:ext cx="7750175" cy="2654300"/>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Medical Scheme for</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 Retired Bank Employees designed by</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K. M. Dastur Reinsurance Brokers Pvt. Ltd.</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Presentation on Policy Terms ,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Conditions And</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Some Frequently Asked Questions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860425" y="908050"/>
            <a:ext cx="5226050" cy="4430713"/>
          </a:xfrm>
          <a:prstGeom prst="rect">
            <a:avLst/>
          </a:prstGeom>
          <a:noFill/>
          <a:ln w="9525" cap="flat">
            <a:noFill/>
            <a:round/>
            <a:headEnd/>
            <a:tailEnd/>
          </a:ln>
          <a:effectLst/>
        </p:spPr>
        <p:txBody>
          <a:bodyPr lIns="90000" tIns="46800" rIns="90000" bIns="46800">
            <a:spAutoFit/>
          </a:bodyPr>
          <a:lstStyle/>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Notice of Claims </a:t>
            </a:r>
            <a:r>
              <a:rPr lang="en-US" sz="1500">
                <a:solidFill>
                  <a:srgbClr val="000000"/>
                </a:solidFill>
                <a:latin typeface="Cambria" pitchFamily="16" charset="0"/>
              </a:rPr>
              <a:t>:  </a:t>
            </a: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b="1">
              <a:solidFill>
                <a:srgbClr val="000000"/>
              </a:solidFill>
              <a:latin typeface="Cambria" pitchFamily="16" charset="0"/>
            </a:endParaRP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Planned : </a:t>
            </a:r>
            <a:r>
              <a:rPr lang="en-US" sz="1500">
                <a:solidFill>
                  <a:srgbClr val="000000"/>
                </a:solidFill>
                <a:latin typeface="Cambria" pitchFamily="16" charset="0"/>
              </a:rPr>
              <a:t>Prior to admission to hospital</a:t>
            </a: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b="1">
              <a:solidFill>
                <a:srgbClr val="000000"/>
              </a:solidFill>
              <a:latin typeface="Cambria" pitchFamily="16" charset="0"/>
            </a:endParaRP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Emergency : </a:t>
            </a:r>
            <a:r>
              <a:rPr lang="en-US" sz="1500">
                <a:solidFill>
                  <a:srgbClr val="000000"/>
                </a:solidFill>
                <a:latin typeface="Cambria" pitchFamily="16" charset="0"/>
              </a:rPr>
              <a:t>Within 7 days of admission to hospital  </a:t>
            </a: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863600" lvl="1"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The Notice may be submitted to the exclusive Call center set up by the UIIC TPA, at the UIIC TPA Help Desk, or , the Bank Claims Hub.</a:t>
            </a:r>
          </a:p>
          <a:p>
            <a:pPr marL="863600" lvl="1"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862013" lvl="1" indent="0"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Submission of Claim Documents </a:t>
            </a:r>
            <a:r>
              <a:rPr lang="en-US" sz="1500">
                <a:solidFill>
                  <a:srgbClr val="000000"/>
                </a:solidFill>
                <a:latin typeface="Cambria" pitchFamily="16" charset="0"/>
              </a:rPr>
              <a:t>: </a:t>
            </a:r>
          </a:p>
          <a:p>
            <a:pPr marL="914400" lvl="3"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All claim documents should be submitted within 30 days from the date of discharge.</a:t>
            </a:r>
          </a:p>
          <a:p>
            <a:pPr marL="457200" lvl="2"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862013" lvl="1" indent="0"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Submission of Domiciliary claim </a:t>
            </a:r>
            <a:r>
              <a:rPr lang="en-US" sz="1500">
                <a:solidFill>
                  <a:srgbClr val="000000"/>
                </a:solidFill>
                <a:latin typeface="Cambria" pitchFamily="16" charset="0"/>
              </a:rPr>
              <a:t>: </a:t>
            </a:r>
          </a:p>
          <a:p>
            <a:pPr marL="863600" lvl="1"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All documents of Domiciliary</a:t>
            </a:r>
            <a:r>
              <a:rPr lang="en-US" sz="1500" b="1">
                <a:solidFill>
                  <a:srgbClr val="000000"/>
                </a:solidFill>
                <a:latin typeface="Cambria" pitchFamily="16" charset="0"/>
              </a:rPr>
              <a:t> </a:t>
            </a:r>
            <a:r>
              <a:rPr lang="en-US" sz="1500">
                <a:solidFill>
                  <a:srgbClr val="000000"/>
                </a:solidFill>
                <a:latin typeface="Cambria" pitchFamily="16" charset="0"/>
              </a:rPr>
              <a:t>claim to be submitted once a month by the 10th of the next month. e.g. The total bills of January to be submitted on 10th Feb 2015.</a:t>
            </a:r>
          </a:p>
        </p:txBody>
      </p:sp>
      <p:pic>
        <p:nvPicPr>
          <p:cNvPr id="17410" name="Picture 2"/>
          <p:cNvPicPr>
            <a:picLocks noChangeAspect="1" noChangeArrowheads="1"/>
          </p:cNvPicPr>
          <p:nvPr/>
        </p:nvPicPr>
        <p:blipFill>
          <a:blip r:embed="rId3"/>
          <a:srcRect/>
          <a:stretch>
            <a:fillRect/>
          </a:stretch>
        </p:blipFill>
        <p:spPr bwMode="auto">
          <a:xfrm>
            <a:off x="6115050" y="1249363"/>
            <a:ext cx="2273300" cy="1689100"/>
          </a:xfrm>
          <a:prstGeom prst="rect">
            <a:avLst/>
          </a:prstGeom>
          <a:noFill/>
          <a:ln w="9525" cap="flat">
            <a:noFill/>
            <a:round/>
            <a:headEnd/>
            <a:tailEnd/>
          </a:ln>
          <a:effectLst/>
        </p:spPr>
      </p:pic>
      <p:pic>
        <p:nvPicPr>
          <p:cNvPr id="17411" name="Picture 3"/>
          <p:cNvPicPr>
            <a:picLocks noChangeAspect="1" noChangeArrowheads="1"/>
          </p:cNvPicPr>
          <p:nvPr/>
        </p:nvPicPr>
        <p:blipFill>
          <a:blip r:embed="rId4" cstate="print"/>
          <a:srcRect/>
          <a:stretch>
            <a:fillRect/>
          </a:stretch>
        </p:blipFill>
        <p:spPr bwMode="auto">
          <a:xfrm>
            <a:off x="0" y="5943600"/>
            <a:ext cx="914400" cy="914400"/>
          </a:xfrm>
          <a:prstGeom prst="rect">
            <a:avLst/>
          </a:prstGeom>
          <a:noFill/>
          <a:ln w="9525" cap="flat">
            <a:noFill/>
            <a:round/>
            <a:headEnd/>
            <a:tailEnd/>
          </a:ln>
          <a:effectLst/>
        </p:spPr>
      </p:pic>
      <p:sp>
        <p:nvSpPr>
          <p:cNvPr id="17412" name="Text Box 4"/>
          <p:cNvSpPr txBox="1">
            <a:spLocks noChangeArrowheads="1"/>
          </p:cNvSpPr>
          <p:nvPr/>
        </p:nvSpPr>
        <p:spPr bwMode="auto">
          <a:xfrm>
            <a:off x="914400" y="244475"/>
            <a:ext cx="7467600" cy="425450"/>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IBA Policy Benefits – Notice of Claims</a:t>
            </a:r>
          </a:p>
        </p:txBody>
      </p:sp>
      <p:sp>
        <p:nvSpPr>
          <p:cNvPr id="17413" name="Text Box 5"/>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914400" y="990600"/>
            <a:ext cx="7467600" cy="4202113"/>
          </a:xfrm>
          <a:prstGeom prst="rect">
            <a:avLst/>
          </a:prstGeom>
          <a:noFill/>
          <a:ln w="9525" cap="flat">
            <a:noFill/>
            <a:round/>
            <a:headEnd/>
            <a:tailEnd/>
          </a:ln>
          <a:effectLst/>
        </p:spPr>
        <p:txBody>
          <a:bodyPr lIns="90000" tIns="46800" rIns="90000" bIns="46800">
            <a:spAutoFit/>
          </a:bodyPr>
          <a:lstStyle/>
          <a:p>
            <a:pPr marL="344488" indent="-342900" algn="just">
              <a:buClrTx/>
              <a:buFontTx/>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endParaRPr lang="en-US" sz="1500" b="1">
              <a:solidFill>
                <a:srgbClr val="000000"/>
              </a:solidFill>
              <a:latin typeface="Cambria" pitchFamily="16" charset="0"/>
            </a:endParaRPr>
          </a:p>
          <a:p>
            <a:pPr marL="342900" indent="-341313" algn="just">
              <a:buFont typeface="Wingdings" charset="2"/>
              <a:buChar cha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b="1">
                <a:solidFill>
                  <a:srgbClr val="000000"/>
                </a:solidFill>
                <a:latin typeface="Cambria" pitchFamily="16" charset="0"/>
              </a:rPr>
              <a:t>War like Operations </a:t>
            </a:r>
            <a:r>
              <a:rPr lang="en-US" sz="1500">
                <a:solidFill>
                  <a:srgbClr val="000000"/>
                </a:solidFill>
                <a:latin typeface="Cambria" pitchFamily="16" charset="0"/>
              </a:rPr>
              <a:t>: </a:t>
            </a:r>
          </a:p>
          <a:p>
            <a:pPr marL="457200" lvl="1" indent="0" algn="just">
              <a:buClrTx/>
              <a:buFontTx/>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a:solidFill>
                  <a:srgbClr val="000000"/>
                </a:solidFill>
                <a:latin typeface="Cambria" pitchFamily="16" charset="0"/>
              </a:rPr>
              <a:t>Injury/disease directly or indirectly caused by or arising from or attributable to War, invasion, Act of Foreign enemy and War like operations (whether war be declared or not).</a:t>
            </a:r>
          </a:p>
          <a:p>
            <a:pPr marL="457200" lvl="1" indent="0" algn="just">
              <a:buClrTx/>
              <a:buFontTx/>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endParaRPr lang="en-US" sz="1500">
              <a:solidFill>
                <a:srgbClr val="000000"/>
              </a:solidFill>
              <a:latin typeface="Cambria" pitchFamily="16" charset="0"/>
            </a:endParaRPr>
          </a:p>
          <a:p>
            <a:pPr marL="457200" lvl="1" indent="0" algn="just">
              <a:buFont typeface="Wingdings" charset="2"/>
              <a:buChar cha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b="1">
                <a:solidFill>
                  <a:srgbClr val="000000"/>
                </a:solidFill>
                <a:latin typeface="Cambria" pitchFamily="16" charset="0"/>
              </a:rPr>
              <a:t>Circumcision</a:t>
            </a:r>
            <a:r>
              <a:rPr lang="en-US" sz="1500">
                <a:solidFill>
                  <a:srgbClr val="000000"/>
                </a:solidFill>
                <a:latin typeface="Cambria" pitchFamily="16" charset="0"/>
              </a:rPr>
              <a:t> unless necessary for treatment of a disease not excluded hereunder or as may be necessitated due to an accident.  </a:t>
            </a:r>
          </a:p>
          <a:p>
            <a:pPr marL="344488" indent="-342900" algn="just">
              <a:buClrTx/>
              <a:buFontTx/>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a:solidFill>
                  <a:srgbClr val="000000"/>
                </a:solidFill>
                <a:latin typeface="Cambria" pitchFamily="16" charset="0"/>
              </a:rPr>
              <a:t>	        </a:t>
            </a:r>
          </a:p>
          <a:p>
            <a:pPr marL="342900" indent="-341313" algn="just">
              <a:buFont typeface="Wingdings" charset="2"/>
              <a:buChar cha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a:solidFill>
                  <a:srgbClr val="000000"/>
                </a:solidFill>
                <a:latin typeface="Cambria" pitchFamily="16" charset="0"/>
              </a:rPr>
              <a:t> </a:t>
            </a:r>
            <a:r>
              <a:rPr lang="en-US" sz="1500" b="1">
                <a:solidFill>
                  <a:srgbClr val="000000"/>
                </a:solidFill>
                <a:latin typeface="Cambria" pitchFamily="16" charset="0"/>
              </a:rPr>
              <a:t>Vaccination or inoculation</a:t>
            </a:r>
            <a:r>
              <a:rPr lang="en-US" sz="1500">
                <a:solidFill>
                  <a:srgbClr val="000000"/>
                </a:solidFill>
                <a:latin typeface="Cambria" pitchFamily="16" charset="0"/>
              </a:rPr>
              <a:t>. </a:t>
            </a:r>
          </a:p>
          <a:p>
            <a:pPr marL="344488" indent="-342900" algn="just">
              <a:buClrTx/>
              <a:buFontTx/>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a:solidFill>
                  <a:srgbClr val="000000"/>
                </a:solidFill>
                <a:latin typeface="Cambria" pitchFamily="16" charset="0"/>
              </a:rPr>
              <a:t>	 </a:t>
            </a:r>
          </a:p>
          <a:p>
            <a:pPr marL="342900" indent="-341313" algn="just">
              <a:buFont typeface="Wingdings" charset="2"/>
              <a:buChar cha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b="1">
                <a:solidFill>
                  <a:srgbClr val="000000"/>
                </a:solidFill>
                <a:latin typeface="Cambria" pitchFamily="16" charset="0"/>
              </a:rPr>
              <a:t>Cosmetic  Surgeries </a:t>
            </a:r>
            <a:r>
              <a:rPr lang="en-US" sz="1500">
                <a:solidFill>
                  <a:srgbClr val="000000"/>
                </a:solidFill>
                <a:latin typeface="Cambria" pitchFamily="16" charset="0"/>
              </a:rPr>
              <a:t>: </a:t>
            </a:r>
          </a:p>
          <a:p>
            <a:pPr marL="344488" indent="-342900" algn="just">
              <a:buClrTx/>
              <a:buFontTx/>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a:solidFill>
                  <a:srgbClr val="000000"/>
                </a:solidFill>
                <a:latin typeface="Cambria" pitchFamily="16" charset="0"/>
              </a:rPr>
              <a:t>Change of life or cosmetic or aesthetic treatment of any description is not covered.</a:t>
            </a:r>
          </a:p>
          <a:p>
            <a:pPr marL="344488" indent="-342900" algn="just">
              <a:buClrTx/>
              <a:buFontTx/>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a:solidFill>
                  <a:srgbClr val="000000"/>
                </a:solidFill>
                <a:latin typeface="Cambria" pitchFamily="16" charset="0"/>
              </a:rPr>
              <a:t> </a:t>
            </a:r>
          </a:p>
          <a:p>
            <a:pPr marL="342900" indent="-341313" algn="just">
              <a:buFont typeface="Wingdings" charset="2"/>
              <a:buChar cha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b="1">
                <a:solidFill>
                  <a:srgbClr val="000000"/>
                </a:solidFill>
                <a:latin typeface="Cambria" pitchFamily="16" charset="0"/>
              </a:rPr>
              <a:t>Plastic surgery </a:t>
            </a:r>
            <a:r>
              <a:rPr lang="en-US" sz="1500">
                <a:solidFill>
                  <a:srgbClr val="000000"/>
                </a:solidFill>
                <a:latin typeface="Cambria" pitchFamily="16" charset="0"/>
              </a:rPr>
              <a:t>other than as may be necessitated due to an accident or as part of any   illness.</a:t>
            </a:r>
          </a:p>
          <a:p>
            <a:pPr marL="342900" indent="-341313" algn="just">
              <a:buFont typeface="Wingdings" charset="2"/>
              <a:buNone/>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endParaRPr lang="en-US" sz="1500">
              <a:solidFill>
                <a:srgbClr val="000000"/>
              </a:solidFill>
              <a:latin typeface="Cambria" pitchFamily="16" charset="0"/>
            </a:endParaRPr>
          </a:p>
          <a:p>
            <a:pPr marL="342900" indent="-341313" algn="just">
              <a:buFont typeface="Wingdings" charset="2"/>
              <a:buChar cha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pPr>
            <a:r>
              <a:rPr lang="en-US" sz="1500" b="1">
                <a:solidFill>
                  <a:srgbClr val="000000"/>
                </a:solidFill>
                <a:latin typeface="Cambria" pitchFamily="16" charset="0"/>
              </a:rPr>
              <a:t>Cost of spectacles and contact lenses, hearing aids</a:t>
            </a:r>
            <a:r>
              <a:rPr lang="en-US" sz="1500">
                <a:solidFill>
                  <a:srgbClr val="000000"/>
                </a:solidFill>
                <a:latin typeface="Cambria" pitchFamily="16" charset="0"/>
              </a:rPr>
              <a:t>. </a:t>
            </a:r>
          </a:p>
        </p:txBody>
      </p:sp>
      <p:pic>
        <p:nvPicPr>
          <p:cNvPr id="18434" name="Picture 2"/>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18435" name="Text Box 3"/>
          <p:cNvSpPr txBox="1">
            <a:spLocks noChangeArrowheads="1"/>
          </p:cNvSpPr>
          <p:nvPr/>
        </p:nvSpPr>
        <p:spPr bwMode="auto">
          <a:xfrm>
            <a:off x="914400" y="2762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IBA Policy Exclusions</a:t>
            </a:r>
          </a:p>
        </p:txBody>
      </p:sp>
      <p:sp>
        <p:nvSpPr>
          <p:cNvPr id="18436"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19458" name="Text Box 2"/>
          <p:cNvSpPr txBox="1">
            <a:spLocks noChangeArrowheads="1"/>
          </p:cNvSpPr>
          <p:nvPr/>
        </p:nvSpPr>
        <p:spPr bwMode="auto">
          <a:xfrm>
            <a:off x="914400" y="2762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IBA Policy Exclusions</a:t>
            </a:r>
          </a:p>
        </p:txBody>
      </p:sp>
      <p:sp>
        <p:nvSpPr>
          <p:cNvPr id="19459"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19460" name="Text Box 4"/>
          <p:cNvSpPr txBox="1">
            <a:spLocks noChangeArrowheads="1"/>
          </p:cNvSpPr>
          <p:nvPr/>
        </p:nvSpPr>
        <p:spPr bwMode="auto">
          <a:xfrm>
            <a:off x="914400" y="1217613"/>
            <a:ext cx="7467600" cy="4430712"/>
          </a:xfrm>
          <a:prstGeom prst="rect">
            <a:avLst/>
          </a:prstGeom>
          <a:noFill/>
          <a:ln w="9525" cap="flat">
            <a:noFill/>
            <a:round/>
            <a:headEnd/>
            <a:tailEnd/>
          </a:ln>
          <a:effectLst/>
        </p:spPr>
        <p:txBody>
          <a:bodyPr lIns="90000" tIns="46800" rIns="90000" bIns="46800">
            <a:spAutoFit/>
          </a:bodyPr>
          <a:lstStyle/>
          <a:p>
            <a:pPr marL="457200" lvl="1" algn="just">
              <a:buFont typeface="Wingdings"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b="1">
                <a:solidFill>
                  <a:srgbClr val="000000"/>
                </a:solidFill>
                <a:latin typeface="Cambria" pitchFamily="16" charset="0"/>
              </a:rPr>
              <a:t>Dental treatment or surgery </a:t>
            </a:r>
            <a:r>
              <a:rPr lang="en-US" sz="1500">
                <a:solidFill>
                  <a:srgbClr val="000000"/>
                </a:solidFill>
                <a:latin typeface="Cambria" pitchFamily="16" charset="0"/>
              </a:rPr>
              <a:t>of any kind which are done in a dental clinic and those that are cosmetic in nature.</a:t>
            </a:r>
          </a:p>
          <a:p>
            <a:pPr marL="457200" lvl="1" algn="just">
              <a:buFont typeface="Wingdings"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1500">
              <a:solidFill>
                <a:srgbClr val="000000"/>
              </a:solidFill>
              <a:latin typeface="Cambria" pitchFamily="16" charset="0"/>
            </a:endParaRPr>
          </a:p>
          <a:p>
            <a:pPr marL="457200" lvl="1" algn="just">
              <a:buFont typeface="Wingdings"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b="1">
                <a:solidFill>
                  <a:srgbClr val="000000"/>
                </a:solidFill>
                <a:latin typeface="Cambria" pitchFamily="16" charset="0"/>
              </a:rPr>
              <a:t>Convalescence</a:t>
            </a:r>
            <a:r>
              <a:rPr lang="en-US" sz="1500">
                <a:solidFill>
                  <a:srgbClr val="000000"/>
                </a:solidFill>
                <a:latin typeface="Cambria" pitchFamily="16" charset="0"/>
              </a:rPr>
              <a:t>, rest cure and General debility.</a:t>
            </a:r>
          </a:p>
          <a:p>
            <a:pPr marL="457200" lvl="1" algn="just">
              <a:buFont typeface="Wingdings"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1500">
              <a:solidFill>
                <a:srgbClr val="000000"/>
              </a:solidFill>
              <a:latin typeface="Cambria" pitchFamily="16" charset="0"/>
            </a:endParaRPr>
          </a:p>
          <a:p>
            <a:pPr marL="457200" lvl="1" algn="just">
              <a:buFont typeface="Wingdings"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b="1">
                <a:solidFill>
                  <a:srgbClr val="000000"/>
                </a:solidFill>
                <a:latin typeface="Cambria" pitchFamily="16" charset="0"/>
              </a:rPr>
              <a:t>Obesity treatment </a:t>
            </a:r>
            <a:r>
              <a:rPr lang="en-US" sz="1500">
                <a:solidFill>
                  <a:srgbClr val="000000"/>
                </a:solidFill>
                <a:latin typeface="Cambria" pitchFamily="16" charset="0"/>
              </a:rPr>
              <a:t>and its complications including morbid obesity.</a:t>
            </a:r>
          </a:p>
          <a:p>
            <a:pPr marL="457200" lvl="1" algn="just">
              <a:buFont typeface="Wingdings"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1500">
              <a:solidFill>
                <a:srgbClr val="000000"/>
              </a:solidFill>
              <a:latin typeface="Cambria" pitchFamily="16" charset="0"/>
            </a:endParaRPr>
          </a:p>
          <a:p>
            <a:pPr marL="457200" lvl="1" algn="just">
              <a:buFont typeface="Wingdings"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a:solidFill>
                  <a:srgbClr val="000000"/>
                </a:solidFill>
                <a:latin typeface="Cambria" pitchFamily="16" charset="0"/>
              </a:rPr>
              <a:t> </a:t>
            </a:r>
            <a:r>
              <a:rPr lang="en-US" sz="1500" b="1">
                <a:solidFill>
                  <a:srgbClr val="000000"/>
                </a:solidFill>
                <a:latin typeface="Cambria" pitchFamily="16" charset="0"/>
              </a:rPr>
              <a:t>Treatment for Venereal disease. </a:t>
            </a:r>
          </a:p>
          <a:p>
            <a:pPr marL="457200" lvl="1" algn="just">
              <a:buFont typeface="Wingdings"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1500">
              <a:solidFill>
                <a:srgbClr val="000000"/>
              </a:solidFill>
              <a:latin typeface="Cambria" pitchFamily="16" charset="0"/>
            </a:endParaRPr>
          </a:p>
          <a:p>
            <a:pPr marL="457200" lvl="1" algn="just">
              <a:buFont typeface="Wingdings"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b="1">
                <a:solidFill>
                  <a:srgbClr val="000000"/>
                </a:solidFill>
                <a:latin typeface="Cambria" pitchFamily="16" charset="0"/>
              </a:rPr>
              <a:t>Intentional self-injury. </a:t>
            </a:r>
          </a:p>
          <a:p>
            <a:pPr marL="457200" lvl="1" algn="just">
              <a:buFont typeface="Wingdings"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1500">
              <a:solidFill>
                <a:srgbClr val="000000"/>
              </a:solidFill>
              <a:latin typeface="Cambria" pitchFamily="16" charset="0"/>
            </a:endParaRPr>
          </a:p>
          <a:p>
            <a:pPr marL="457200" lvl="1" algn="just">
              <a:buFont typeface="Wingdings"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b="1">
                <a:solidFill>
                  <a:srgbClr val="000000"/>
                </a:solidFill>
                <a:latin typeface="Cambria" pitchFamily="16" charset="0"/>
              </a:rPr>
              <a:t>Use of intoxication drugs / alcohol</a:t>
            </a:r>
            <a:r>
              <a:rPr lang="en-US" sz="1500">
                <a:solidFill>
                  <a:srgbClr val="000000"/>
                </a:solidFill>
                <a:latin typeface="Cambria" pitchFamily="16" charset="0"/>
              </a:rPr>
              <a:t>. </a:t>
            </a:r>
          </a:p>
          <a:p>
            <a:pPr marL="457200" lvl="1" algn="just">
              <a:buFont typeface="Wingdings" charset="2"/>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1500">
              <a:solidFill>
                <a:srgbClr val="000000"/>
              </a:solidFill>
              <a:latin typeface="Cambria" pitchFamily="16" charset="0"/>
            </a:endParaRPr>
          </a:p>
          <a:p>
            <a:pPr marL="457200" lvl="1" algn="just">
              <a:buFont typeface="Wingdings" charset="2"/>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b="1">
                <a:solidFill>
                  <a:srgbClr val="000000"/>
                </a:solidFill>
                <a:latin typeface="Cambria" pitchFamily="16" charset="0"/>
              </a:rPr>
              <a:t>Immune System : </a:t>
            </a:r>
          </a:p>
          <a:p>
            <a:pPr marL="914400" lvl="2" indent="0" algn="just">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500">
                <a:solidFill>
                  <a:srgbClr val="000000"/>
                </a:solidFill>
                <a:latin typeface="Cambria" pitchFamily="16" charset="0"/>
              </a:rPr>
              <a:t>All expenses arising out of any condition directly or indirectly caused to or associated with Human T-Cell Lymphotropic Virus Type III (HTLB - III) or lymphadenopathy Associated Virus (LAV) or the Mutants Derivative or Variation Deficiency Syndrome or any syndrome or condition of a similar kind commonly referred to as AIDS.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0482" name="Text Box 2"/>
          <p:cNvSpPr txBox="1">
            <a:spLocks noChangeArrowheads="1"/>
          </p:cNvSpPr>
          <p:nvPr/>
        </p:nvSpPr>
        <p:spPr bwMode="auto">
          <a:xfrm>
            <a:off x="914400" y="2762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IBA Policy Exclusions</a:t>
            </a:r>
          </a:p>
        </p:txBody>
      </p:sp>
      <p:sp>
        <p:nvSpPr>
          <p:cNvPr id="20483"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0484" name="Rectangle 4"/>
          <p:cNvSpPr>
            <a:spLocks noChangeArrowheads="1"/>
          </p:cNvSpPr>
          <p:nvPr/>
        </p:nvSpPr>
        <p:spPr bwMode="auto">
          <a:xfrm>
            <a:off x="906463" y="1352550"/>
            <a:ext cx="7483475" cy="3973513"/>
          </a:xfrm>
          <a:prstGeom prst="rect">
            <a:avLst/>
          </a:prstGeom>
          <a:noFill/>
          <a:ln w="9525" cap="flat">
            <a:noFill/>
            <a:round/>
            <a:headEnd/>
            <a:tailEnd/>
          </a:ln>
          <a:effectLst/>
        </p:spPr>
        <p:txBody>
          <a:bodyPr lIns="90000" tIns="46800" rIns="90000" bIns="46800">
            <a:spAutoFit/>
          </a:bodyPr>
          <a:lstStyle/>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Hospitalization for Investigations only </a:t>
            </a:r>
            <a:r>
              <a:rPr lang="en-US" sz="1500">
                <a:solidFill>
                  <a:srgbClr val="000000"/>
                </a:solidFill>
                <a:latin typeface="Cambria" pitchFamily="16" charset="0"/>
              </a:rPr>
              <a:t>:</a:t>
            </a:r>
          </a:p>
          <a:p>
            <a:pPr marL="744538" lvl="1"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Investigation which are not pertaining to the primary ailment, for which hospitalization is required are not covered unless recommended by attending doctor. </a:t>
            </a:r>
          </a:p>
          <a:p>
            <a:pPr marL="744538" lvl="1"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744538" lvl="1" indent="-1588"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Vitamins and Tonics :</a:t>
            </a:r>
          </a:p>
          <a:p>
            <a:pPr marL="741363" lvl="2"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Expenses on vitamins and tonics unless forming part of treatment for injury or disease as certified by the attending physician.</a:t>
            </a:r>
          </a:p>
          <a:p>
            <a:pPr marL="744538" lvl="1"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744538" lvl="1" indent="-1588"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Nuclear Weapons : </a:t>
            </a:r>
          </a:p>
          <a:p>
            <a:pPr marL="741363" lvl="2"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Injury or Disease directly or indirectly caused by or contributed to by nuclear weapons / materials.</a:t>
            </a:r>
          </a:p>
          <a:p>
            <a:pPr marL="744538" lvl="1"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744538" lvl="1" indent="-1588"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Non-Medical Expenses : </a:t>
            </a:r>
          </a:p>
          <a:p>
            <a:pPr marL="741363" lvl="2" indent="0"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Charges for telephone, television, /barber or beauty services, food charges (other than patient’s diet provided by hospital), baby food, cosmetics, tissue paper, toiletry items and similar incidental expenses.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922338" y="1141413"/>
            <a:ext cx="7467600" cy="4202112"/>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0000"/>
                </a:solidFill>
                <a:latin typeface="Cambria" pitchFamily="16" charset="0"/>
              </a:rPr>
              <a:t>Q. Who is a United India TPA ? And How will I know my United India TPA?</a:t>
            </a:r>
          </a:p>
          <a:p>
            <a:pPr algn="just">
              <a:buFont typeface="Times New Roman" pitchFamily="16" charset="0"/>
              <a:buAutoNum type="alphaU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A Third Party Administrator is An IRDA licensed TPA who is engaged by  the Insurance Company in Servicing the Health Insurance Policy. Your United India TPA will send you a complete kit consisting of various guidelines for availing cashless and submission of claims.</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a:solidFill>
                <a:srgbClr val="000000"/>
              </a:solidFill>
              <a:latin typeface="Cambria" pitchFamily="16"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0000"/>
                </a:solidFill>
                <a:latin typeface="Cambria" pitchFamily="16" charset="0"/>
              </a:rPr>
              <a:t>Q. What services would a United India TPA be offering? </a:t>
            </a:r>
          </a:p>
          <a:p>
            <a:pPr>
              <a:buFont typeface="Times New Roman" pitchFamily="16" charset="0"/>
              <a:buAutoNum type="alphaU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 As the authorized United India TPA servicing the policy following services are offered:</a:t>
            </a:r>
          </a:p>
          <a:p>
            <a:pPr marL="741363" lvl="1" indent="-2841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A personalized Identity Card will be issued to each member and dependents to avail of Cashless facilities in all the network hospitals of United India TPA.</a:t>
            </a:r>
          </a:p>
          <a:p>
            <a:pPr marL="741363" lvl="1" indent="-2841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Cashless service facility at network hospitals upto the authorized limit as per policy terms &amp; conditions.</a:t>
            </a:r>
          </a:p>
          <a:p>
            <a:pPr marL="741363" lvl="1" indent="-2841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Claims processing of reimbursement claims.</a:t>
            </a:r>
          </a:p>
          <a:p>
            <a:pPr marL="741363" lvl="1" indent="-2841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24 X 7 Call Center service through toll free number.</a:t>
            </a:r>
          </a:p>
          <a:p>
            <a:pPr marL="741363" lvl="1" indent="-2841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Website giving Online facility for generation of E-card, </a:t>
            </a:r>
            <a:r>
              <a:rPr lang="en-US" sz="1500">
                <a:solidFill>
                  <a:srgbClr val="1F497D"/>
                </a:solidFill>
                <a:latin typeface="Cambria" pitchFamily="16" charset="0"/>
              </a:rPr>
              <a:t>claim</a:t>
            </a:r>
            <a:r>
              <a:rPr lang="en-US" sz="1500">
                <a:solidFill>
                  <a:srgbClr val="000000"/>
                </a:solidFill>
                <a:latin typeface="Cambria" pitchFamily="16" charset="0"/>
              </a:rPr>
              <a:t> intimation, filing, upload and tracking of claims and Payment Status.</a:t>
            </a:r>
          </a:p>
          <a:p>
            <a:pPr marL="741363" lvl="1" indent="-2841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Help Desks at various locations across the country.</a:t>
            </a:r>
          </a:p>
          <a:p>
            <a:pPr marL="741363" lvl="1" indent="-284163">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Grievance Portal to solve all enquiries and grievances within 24 hours.</a:t>
            </a:r>
          </a:p>
        </p:txBody>
      </p:sp>
      <p:pic>
        <p:nvPicPr>
          <p:cNvPr id="21506" name="Picture 2"/>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1507" name="Text Box 3"/>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1508"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2530"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2531"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2532" name="Rectangle 4"/>
          <p:cNvSpPr>
            <a:spLocks noChangeArrowheads="1"/>
          </p:cNvSpPr>
          <p:nvPr/>
        </p:nvSpPr>
        <p:spPr bwMode="auto">
          <a:xfrm>
            <a:off x="842963" y="936625"/>
            <a:ext cx="7467600" cy="4460875"/>
          </a:xfrm>
          <a:prstGeom prst="rect">
            <a:avLst/>
          </a:prstGeom>
          <a:noFill/>
          <a:ln w="9525" cap="flat">
            <a:noFill/>
            <a:round/>
            <a:headEnd/>
            <a:tailEnd/>
          </a:ln>
          <a:effectLst/>
        </p:spPr>
        <p:txBody>
          <a:bodyPr lIns="90000" tIns="46800" rIns="90000" bIns="46800">
            <a:spAutoFit/>
          </a:bodyPr>
          <a:lstStyle/>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a Health Identity Card?</a:t>
            </a:r>
          </a:p>
          <a:p>
            <a:pPr marL="341313" indent="-341313" algn="just">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A Health Identity card will be given to you by United India TPA. It will consist of the name of your bank , Your Employee ID, a Unique Identification Number , the Policy period and the United India TPA contact details. The Health card will help in availing cashless facilities in the United India TPA network hospitals. The Health kit will be delivered to designated regional offices of each bank.</a:t>
            </a:r>
          </a:p>
          <a:p>
            <a: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600">
              <a:solidFill>
                <a:srgbClr val="000000"/>
              </a:solidFill>
            </a:endParaRPr>
          </a:p>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my recourse, if ID card is not given to me. ?Will I be able to avail cashless facilities without the same?   </a:t>
            </a:r>
          </a:p>
          <a:p>
            <a:pPr marL="341313" indent="-341313" algn="just">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Please check with your HR , if you are an enrolled member with the policy. If not kindly make provisions to enroll yourself. Once the HR sends the Information to the Insurance company the United India TPA will send you the ID card Kit. If you are an enrolled member please call up the United India TPA call centre and they shall assist you with the same. Cashless cannot be availed without the health ID card. </a:t>
            </a:r>
          </a:p>
          <a:p>
            <a:pPr marL="342900" indent="-341313">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600">
              <a:solidFill>
                <a:srgbClr val="000000"/>
              </a:solidFill>
            </a:endParaRPr>
          </a:p>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the procedure of Applying for a New Health ID card in case of loss?</a:t>
            </a:r>
          </a:p>
          <a:p>
            <a:pPr marL="341313" indent="-341313" algn="just">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Along with the ID card a welcome letter will be given to you with your login ID and password. This  will help you to go on the United India TPA website and download an E-card which will work similar to the Health ID card.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3554"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3555"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3556" name="Rectangle 4"/>
          <p:cNvSpPr>
            <a:spLocks noChangeArrowheads="1"/>
          </p:cNvSpPr>
          <p:nvPr/>
        </p:nvSpPr>
        <p:spPr bwMode="auto">
          <a:xfrm>
            <a:off x="795338" y="952500"/>
            <a:ext cx="7586662" cy="5130800"/>
          </a:xfrm>
          <a:prstGeom prst="rect">
            <a:avLst/>
          </a:prstGeom>
          <a:noFill/>
          <a:ln w="9525" cap="flat">
            <a:noFill/>
            <a:round/>
            <a:headEnd/>
            <a:tailEnd/>
          </a:ln>
          <a:effectLst/>
        </p:spPr>
        <p:txBody>
          <a:bodyPr lIns="90000" tIns="46800" rIns="90000" bIns="46800">
            <a:spAutoFit/>
          </a:bodyPr>
          <a:lstStyle/>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Cashless Facility and How do I avail Cashless?</a:t>
            </a:r>
          </a:p>
          <a:p>
            <a:pPr marL="341313" indent="-341313" algn="just">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 Cashless Facility is a benefit extended by the Insurance Company through a United India TPA wherein the insured has the option to get admitted to a Network hospital without the burden of payment of the Hospital Bill. The entire bill is settled directly by the insurance company subject to terms and conditions of the policy.</a:t>
            </a:r>
          </a:p>
          <a:p>
            <a:pPr marL="457200" lvl="1" indent="0" algn="just">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Cashless can be availed by;</a:t>
            </a:r>
          </a:p>
          <a:p>
            <a:pPr marL="457200" lvl="1" indent="0" algn="just">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a) Approaching the Bank Claim Processing Hub</a:t>
            </a:r>
          </a:p>
          <a:p>
            <a:pPr marL="457200" lvl="1" indent="0" algn="just">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b) Directly Approaching the Network Hospital</a:t>
            </a:r>
          </a:p>
          <a:p>
            <a:pPr marL="342900" indent="-341313" algn="just">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600">
              <a:solidFill>
                <a:srgbClr val="000000"/>
              </a:solidFill>
            </a:endParaRPr>
          </a:p>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the Procedure to be followed if we approach the Bank Claim Processing Hub?</a:t>
            </a:r>
          </a:p>
          <a:p>
            <a:pPr marL="341313" indent="-341313" algn="just">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Insured can approach the Bank Processing Hub in order to avail cashless services. The Process is as under:</a:t>
            </a:r>
          </a:p>
          <a:p>
            <a:pPr marL="457200" lvl="1" indent="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Employee approaches the bank processing Hub with the details of his hospitalization(The name of the hospital , the admission date , the ailment  and the estimated cost</a:t>
            </a:r>
          </a:p>
          <a:p>
            <a:pPr marL="457200" lvl="1" indent="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bank officer guides him to the United India TPA Help Desk.</a:t>
            </a:r>
          </a:p>
          <a:p>
            <a:pPr marL="457200" lvl="1" indent="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Help Desk enters the information and prepares a letter of Authorization </a:t>
            </a:r>
          </a:p>
          <a:p>
            <a:pPr marL="457200" lvl="1" indent="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Help Desk gives a copy of the Authorization letter to the employee and simultaneously sends a copy to the hospital.</a:t>
            </a:r>
          </a:p>
          <a:p>
            <a:pPr marL="457200" lvl="1" indent="0">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employee can get admitted to the hospital by showing the Authorization letter  to the hospital.</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4578"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4579"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4580" name="Rectangle 4"/>
          <p:cNvSpPr>
            <a:spLocks noChangeArrowheads="1"/>
          </p:cNvSpPr>
          <p:nvPr/>
        </p:nvSpPr>
        <p:spPr bwMode="auto">
          <a:xfrm>
            <a:off x="838200" y="698500"/>
            <a:ext cx="7631113" cy="4902200"/>
          </a:xfrm>
          <a:prstGeom prst="rect">
            <a:avLst/>
          </a:prstGeom>
          <a:noFill/>
          <a:ln w="9525" cap="flat">
            <a:noFill/>
            <a:round/>
            <a:headEnd/>
            <a:tailEnd/>
          </a:ln>
          <a:effectLst/>
        </p:spPr>
        <p:txBody>
          <a:bodyPr lIns="90000" tIns="46800" rIns="90000" bIns="46800">
            <a:spAutoFit/>
          </a:bodyPr>
          <a:lstStyle/>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the Procedure to be followed for Cashless directly with the Network Hospital?</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Cashless can be availed at the United India TPA network hospital. The procedure mentioned below needs to be followed while availing Cashless at hospitals.</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Choose network Hospital from updated United India TPA network list of hospital on the website.</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Show United India TPA ID card and collect Pre-Authorization form from the hospital.</a:t>
            </a:r>
            <a:br>
              <a:rPr lang="en-US" sz="1500">
                <a:solidFill>
                  <a:srgbClr val="000000"/>
                </a:solidFill>
                <a:latin typeface="Cambria" pitchFamily="16" charset="0"/>
              </a:rPr>
            </a:br>
            <a:r>
              <a:rPr lang="en-US" sz="1500">
                <a:solidFill>
                  <a:srgbClr val="000000"/>
                </a:solidFill>
                <a:latin typeface="Cambria" pitchFamily="16" charset="0"/>
              </a:rPr>
              <a:t>Fill up personal details and the rest to be filled up by the hospital treating doctor along with contact number.</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Hospital will send the fax/e-mail to United India TPA.</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United India TPA shall process the claim as per policy terms and conditions and send an approval letter to the hospital.</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Get admitted, take treatment and get discharged without payment of bill except for non payable items.</a:t>
            </a:r>
            <a:br>
              <a:rPr lang="en-US" sz="1500">
                <a:solidFill>
                  <a:srgbClr val="000000"/>
                </a:solidFill>
                <a:latin typeface="Cambria" pitchFamily="16" charset="0"/>
              </a:rPr>
            </a:br>
            <a:r>
              <a:rPr lang="en-US" sz="1500">
                <a:solidFill>
                  <a:srgbClr val="000000"/>
                </a:solidFill>
                <a:latin typeface="Cambria" pitchFamily="16" charset="0"/>
              </a:rPr>
              <a:t>Please ensure claim form is filled and duly signed and final bill is signed, before discharge.</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Payment will be made to the Hospital/Nursing Home directly by United India TPA. </a:t>
            </a:r>
          </a:p>
          <a:p>
            <a:pPr marL="341313" indent="-341313" algn="just">
              <a:buFont typeface="Cambria"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Will I Get Cashless facility in a non-network hospital?</a:t>
            </a:r>
          </a:p>
          <a:p>
            <a:pPr marL="341313" indent="-341313" algn="just">
              <a:buFont typeface="Cambria"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No. Cashless facility will only be available in a network hospital. However in cases of emergency we may consider providing an advance to the patient.</a:t>
            </a:r>
            <a:r>
              <a:rPr lang="en-US" sz="1600">
                <a:solidFill>
                  <a:srgbClr val="000000"/>
                </a:solidFill>
              </a:rPr>
              <a:t>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5602"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5603"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5604" name="Rectangle 4"/>
          <p:cNvSpPr>
            <a:spLocks noChangeArrowheads="1"/>
          </p:cNvSpPr>
          <p:nvPr/>
        </p:nvSpPr>
        <p:spPr bwMode="auto">
          <a:xfrm>
            <a:off x="838200" y="1000125"/>
            <a:ext cx="7631113" cy="4460875"/>
          </a:xfrm>
          <a:prstGeom prst="rect">
            <a:avLst/>
          </a:prstGeom>
          <a:noFill/>
          <a:ln w="9525" cap="flat">
            <a:noFill/>
            <a:round/>
            <a:headEnd/>
            <a:tailEnd/>
          </a:ln>
          <a:effectLst/>
        </p:spPr>
        <p:txBody>
          <a:bodyPr lIns="90000" tIns="46800" rIns="90000" bIns="46800">
            <a:spAutoFit/>
          </a:bodyPr>
          <a:lstStyle/>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are the documents required to avail Cashless facility? </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Cashless facility is available only in network hospitals. The following documents will be required before issuing cashless Authorization Letter. </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Duly filled, signed &amp; stamped Pre Authorization Form from the hospital.</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Investigation reports &amp; previous consultation papers (if any).</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Photo ID proof.</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Health ID number/policy number/employee number (Please mention on the AL form and provide a copy of Health ID card).</a:t>
            </a:r>
            <a:br>
              <a:rPr lang="en-US" sz="1500">
                <a:solidFill>
                  <a:srgbClr val="000000"/>
                </a:solidFill>
                <a:latin typeface="Cambria" pitchFamily="16" charset="0"/>
              </a:rPr>
            </a:br>
            <a:endParaRPr lang="en-US" sz="1500">
              <a:solidFill>
                <a:srgbClr val="000000"/>
              </a:solidFill>
              <a:latin typeface="Cambria" pitchFamily="16" charset="0"/>
            </a:endParaRPr>
          </a:p>
          <a:p>
            <a:pPr marL="341313" indent="-341313" algn="just">
              <a:buFont typeface="Cambria"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Does cashless hospitalization mean getting treatment free of cost? </a:t>
            </a:r>
          </a:p>
          <a:p>
            <a:pPr marL="341313" indent="-341313">
              <a:buFont typeface="Cambria"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Cashless hospitalization does not mean that the treatment is free of cost. </a:t>
            </a:r>
            <a:br>
              <a:rPr lang="en-US" sz="1500">
                <a:solidFill>
                  <a:srgbClr val="000000"/>
                </a:solidFill>
                <a:latin typeface="Cambria" pitchFamily="16" charset="0"/>
              </a:rPr>
            </a:br>
            <a:r>
              <a:rPr lang="en-US" sz="1500">
                <a:solidFill>
                  <a:srgbClr val="000000"/>
                </a:solidFill>
                <a:latin typeface="Cambria" pitchFamily="16" charset="0"/>
              </a:rPr>
              <a:t>Any expenses that are not payable under the insurance policy will not be authorized during hospitalization and the same will have to be borne by the patient. </a:t>
            </a:r>
          </a:p>
          <a:p>
            <a:pPr marL="342900" indent="-341313">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600">
              <a:solidFill>
                <a:srgbClr val="000000"/>
              </a:solidFill>
            </a:endParaRPr>
          </a:p>
          <a:p>
            <a:pPr marL="341313" indent="-341313" algn="just">
              <a:buFont typeface="Cambria"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Does cashless hospitalization cover all medical expenses? </a:t>
            </a:r>
          </a:p>
          <a:p>
            <a:pPr marL="341313" indent="-341313">
              <a:buFont typeface="Cambria"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Charges for telephone, television, barber or beauty services, food charges (other than patient’s diet provided by hospital), baby food, cosmetics, tissue paper, toiletry items and similar incidental expenses are not payable. All the other charges related to the treatment are covered as per the terms &amp; conditions of the policy. </a:t>
            </a:r>
            <a:r>
              <a:rPr lang="en-US" sz="1600">
                <a:solidFill>
                  <a:srgbClr val="000000"/>
                </a:solidFill>
              </a:rPr>
              <a:t>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6626"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6627" name="Rectangle 3"/>
          <p:cNvSpPr>
            <a:spLocks noChangeArrowheads="1"/>
          </p:cNvSpPr>
          <p:nvPr/>
        </p:nvSpPr>
        <p:spPr bwMode="auto">
          <a:xfrm>
            <a:off x="890588" y="1128713"/>
            <a:ext cx="7467600" cy="4202112"/>
          </a:xfrm>
          <a:prstGeom prst="rect">
            <a:avLst/>
          </a:prstGeom>
          <a:noFill/>
          <a:ln w="9525" cap="flat">
            <a:noFill/>
            <a:round/>
            <a:headEnd/>
            <a:tailEnd/>
          </a:ln>
          <a:effectLst/>
        </p:spPr>
        <p:txBody>
          <a:bodyPr lIns="90000" tIns="46800" rIns="90000" bIns="46800">
            <a:spAutoFit/>
          </a:bodyPr>
          <a:lstStyle/>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Claim Intimation? Do I have to Intimate to United India / United India TPA in case I do not avail cashless facility? .</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Claim Intimation is to be given (Telephonically/e-mail/fax/online intimation) prior to the Hospitalization or in case of emergencies immediately upon hospitalization but prior to discharge). If the Hospital you opt for is not on the Panel of United India TPA, you may get admitted to the hospital and submit the claim for reimbursement. In such a case, The hospital should satisfy the criteria of hospital as defined in the policy. </a:t>
            </a:r>
            <a:br>
              <a:rPr lang="en-US" sz="1500">
                <a:solidFill>
                  <a:srgbClr val="000000"/>
                </a:solidFill>
                <a:latin typeface="Cambria" pitchFamily="16" charset="0"/>
              </a:rPr>
            </a:br>
            <a:endParaRPr lang="en-US" sz="1500">
              <a:solidFill>
                <a:srgbClr val="000000"/>
              </a:solidFill>
              <a:latin typeface="Cambria" pitchFamily="16" charset="0"/>
            </a:endParaRPr>
          </a:p>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How to avail Reimbursement of claim? / Procedure of Reimbursement Claim? </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process is listed below: </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Get admitted to the hospital, take treatment and pay the bill after collecting all the original documents from the hospital. </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Insured can get admitted in any hospital (Network / Non Network).</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Claim documents to be submitted to Help Desk, Bank Claim Processing Office or nearest United India TPA office as per the convenience of the employee.</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The claim is processed on the basis of the terms and conditions laid down in the policy, and NEFT will be done directly to the employee.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001713" y="171450"/>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IBA Policy Benefits – Definitions </a:t>
            </a:r>
          </a:p>
        </p:txBody>
      </p:sp>
      <p:sp>
        <p:nvSpPr>
          <p:cNvPr id="9218" name="Text Box 2"/>
          <p:cNvSpPr txBox="1">
            <a:spLocks noChangeArrowheads="1"/>
          </p:cNvSpPr>
          <p:nvPr/>
        </p:nvSpPr>
        <p:spPr bwMode="auto">
          <a:xfrm>
            <a:off x="838200" y="968375"/>
            <a:ext cx="7631113" cy="4886325"/>
          </a:xfrm>
          <a:prstGeom prst="rect">
            <a:avLst/>
          </a:prstGeom>
          <a:noFill/>
          <a:ln w="9525" cap="flat">
            <a:noFill/>
            <a:round/>
            <a:headEnd/>
            <a:tailEnd/>
          </a:ln>
          <a:effectLst/>
        </p:spPr>
        <p:txBody>
          <a:bodyPr lIns="90000" tIns="46800" rIns="90000" bIns="46800">
            <a:spAutoFit/>
          </a:bodyPr>
          <a:lstStyle/>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Family Definition :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Employee + Spouse </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a:solidFill>
                <a:srgbClr val="000000"/>
              </a:solidFill>
              <a:latin typeface="Cambria" pitchFamily="16" charset="0"/>
            </a:endParaRPr>
          </a:p>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Sum Insured :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Hospitalization and Domiciliary Treatment coverage</a:t>
            </a:r>
          </a:p>
          <a:p>
            <a:pPr marL="406400" indent="-404813">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a:solidFill>
                <a:srgbClr val="000000"/>
              </a:solidFill>
            </a:endParaRPr>
          </a:p>
          <a:p>
            <a:pPr marL="404813" indent="-404813">
              <a:buFont typeface="Wingdings" charset="2"/>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endParaRPr>
          </a:p>
          <a:p>
            <a:pPr marL="404813" indent="-404813">
              <a:buFont typeface="Wingdings" charset="2"/>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endParaRPr>
          </a:p>
          <a:p>
            <a:pPr marL="406400" indent="-404813">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endParaRP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endParaRP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endParaRPr>
          </a:p>
          <a:p>
            <a:pPr marL="404813" indent="-404813" algn="just">
              <a:buFont typeface="Wingdings" charset="2"/>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latin typeface="Cambria" pitchFamily="16" charset="0"/>
            </a:endParaRPr>
          </a:p>
          <a:p>
            <a:pPr marL="404813" indent="-404813" algn="just">
              <a:buFont typeface="Wingdings" charset="2"/>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latin typeface="Cambria" pitchFamily="16" charset="0"/>
            </a:endParaRPr>
          </a:p>
          <a:p>
            <a:pPr marL="404813" indent="-404813" algn="just">
              <a:buFont typeface="Wingdings" charset="2"/>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latin typeface="Cambria" pitchFamily="16" charset="0"/>
            </a:endParaRPr>
          </a:p>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 Date of Joining the Scheme :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All Retired Employees to be covered from the date of  their joining the scheme. Once a retired employee exits the scheme, he will not be allowed to rejoin later.</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a:solidFill>
                <a:srgbClr val="000000"/>
              </a:solidFill>
              <a:latin typeface="Cambria" pitchFamily="16" charset="0"/>
            </a:endParaRPr>
          </a:p>
          <a:p>
            <a:pPr marL="863600" lvl="1" indent="0">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For additions/deletions during policy period, premium to be charged/refunded on pro rata basis. Refund of premium will not be applicable in case of claims incurred.</a:t>
            </a:r>
          </a:p>
        </p:txBody>
      </p:sp>
      <p:pic>
        <p:nvPicPr>
          <p:cNvPr id="9219" name="Picture 3"/>
          <p:cNvPicPr>
            <a:picLocks noChangeAspect="1" noChangeArrowheads="1"/>
          </p:cNvPicPr>
          <p:nvPr/>
        </p:nvPicPr>
        <p:blipFill>
          <a:blip r:embed="rId3"/>
          <a:srcRect/>
          <a:stretch>
            <a:fillRect/>
          </a:stretch>
        </p:blipFill>
        <p:spPr bwMode="auto">
          <a:xfrm>
            <a:off x="1600200" y="2209800"/>
            <a:ext cx="6629400" cy="1905000"/>
          </a:xfrm>
          <a:prstGeom prst="rect">
            <a:avLst/>
          </a:prstGeom>
          <a:noFill/>
          <a:ln w="9525" cap="flat">
            <a:noFill/>
            <a:round/>
            <a:headEnd/>
            <a:tailEnd/>
          </a:ln>
          <a:effectLst/>
        </p:spPr>
      </p:pic>
      <p:sp>
        <p:nvSpPr>
          <p:cNvPr id="9220"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pic>
        <p:nvPicPr>
          <p:cNvPr id="9221" name="Picture 5"/>
          <p:cNvPicPr>
            <a:picLocks noChangeAspect="1" noChangeArrowheads="1"/>
          </p:cNvPicPr>
          <p:nvPr/>
        </p:nvPicPr>
        <p:blipFill>
          <a:blip r:embed="rId4" cstate="print"/>
          <a:srcRect/>
          <a:stretch>
            <a:fillRect/>
          </a:stretch>
        </p:blipFill>
        <p:spPr bwMode="auto">
          <a:xfrm>
            <a:off x="0" y="5943600"/>
            <a:ext cx="914400" cy="914400"/>
          </a:xfrm>
          <a:prstGeom prst="rect">
            <a:avLst/>
          </a:prstGeom>
          <a:noFill/>
          <a:ln w="9525" cap="flat">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7650"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7651"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7652" name="Rectangle 4"/>
          <p:cNvSpPr>
            <a:spLocks noChangeArrowheads="1"/>
          </p:cNvSpPr>
          <p:nvPr/>
        </p:nvSpPr>
        <p:spPr bwMode="auto">
          <a:xfrm>
            <a:off x="914400" y="1198563"/>
            <a:ext cx="7467600" cy="4217987"/>
          </a:xfrm>
          <a:prstGeom prst="rect">
            <a:avLst/>
          </a:prstGeom>
          <a:noFill/>
          <a:ln w="9525" cap="flat">
            <a:noFill/>
            <a:round/>
            <a:headEnd/>
            <a:tailEnd/>
          </a:ln>
          <a:effectLst/>
        </p:spPr>
        <p:txBody>
          <a:bodyPr lIns="90000" tIns="46800" rIns="90000" bIns="46800">
            <a:spAutoFit/>
          </a:bodyPr>
          <a:lstStyle/>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Is there any scope of Repudiation of Claim?</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If the ailment is not covered in the terms and conditions of the policy, the claim may be repudiated. (For details of the policy terms and condition, Kindly log onto the TPA website). Also in the event of fraud, abuse, misrepresentation and non disclosures. In case of Repudiation, the claim will be first put up before the committee and then repudiated. </a:t>
            </a:r>
          </a:p>
          <a:p>
            <a:pPr marL="342900" indent="-341313">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600" b="1">
              <a:solidFill>
                <a:srgbClr val="000000"/>
              </a:solidFill>
            </a:endParaRPr>
          </a:p>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documents are needed for processing claims that have to be reimbursed? </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Following documents are required for processing reimbursement claims:</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Claim Form duly filled and signed by the claimant.</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Final Bill &amp; Discharge Card from the hospital in original.</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First consultation letter/initial investigations supporting the diagnosis prior to hospitalization.</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All relevant bills and receipts in original</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Medicine/chemist bills supported by prescriptions in original.</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Original receipt and diagnostic test reports to be supported by a letter from the consulting doctor prescribing such tests.</a:t>
            </a:r>
            <a:br>
              <a:rPr lang="en-US" sz="1500">
                <a:solidFill>
                  <a:srgbClr val="000000"/>
                </a:solidFill>
                <a:latin typeface="Cambria" pitchFamily="16" charset="0"/>
              </a:rPr>
            </a:br>
            <a:endParaRPr lang="en-US" sz="1500">
              <a:solidFill>
                <a:srgbClr val="000000"/>
              </a:solidFill>
              <a:latin typeface="Cambria" pitchFamily="16"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8674"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8675"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8676" name="Rectangle 4"/>
          <p:cNvSpPr>
            <a:spLocks noChangeArrowheads="1"/>
          </p:cNvSpPr>
          <p:nvPr/>
        </p:nvSpPr>
        <p:spPr bwMode="auto">
          <a:xfrm>
            <a:off x="901700" y="1295400"/>
            <a:ext cx="7467600" cy="3578225"/>
          </a:xfrm>
          <a:prstGeom prst="rect">
            <a:avLst/>
          </a:prstGeom>
          <a:noFill/>
          <a:ln w="9525" cap="flat">
            <a:noFill/>
            <a:round/>
            <a:headEnd/>
            <a:tailEnd/>
          </a:ln>
          <a:effectLst/>
        </p:spPr>
        <p:txBody>
          <a:bodyPr lIns="90000" tIns="46800" rIns="90000" bIns="46800">
            <a:spAutoFit/>
          </a:bodyPr>
          <a:lstStyle/>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pre-post hospitalization &amp; how much amount / limit / number of days are covered for the same? </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Pre- Hospitalization</a:t>
            </a:r>
            <a:r>
              <a:rPr lang="en-US" sz="1500">
                <a:solidFill>
                  <a:srgbClr val="000000"/>
                </a:solidFill>
                <a:latin typeface="Cambria" pitchFamily="16" charset="0"/>
              </a:rPr>
              <a:t>: Pre – Hospitalization means relevant medical expenses incurred like consultations, diagnostic tests,  30 days prior to hospitalization and related to the hospitalization claim.</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Post – Hospitalization</a:t>
            </a:r>
            <a:r>
              <a:rPr lang="en-US" sz="1500">
                <a:solidFill>
                  <a:srgbClr val="000000"/>
                </a:solidFill>
                <a:latin typeface="Cambria" pitchFamily="16" charset="0"/>
              </a:rPr>
              <a:t>: Post – Hospitalization means relevant medical expenses incurred  up to 90 days from the date of discharge and related to the hospitalization claim. </a:t>
            </a:r>
          </a:p>
          <a:p>
            <a:pPr marL="342900" indent="-341313">
              <a:buClr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600" b="1">
              <a:solidFill>
                <a:srgbClr val="000000"/>
              </a:solidFill>
            </a:endParaRPr>
          </a:p>
          <a:p>
            <a:pPr marL="341313" indent="-341313" algn="just">
              <a:buFont typeface="Times New Roman" pitchFamily="16" charset="0"/>
              <a:buAutoNum type="alphaUcPeriod" startAt="17"/>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b="1">
                <a:solidFill>
                  <a:srgbClr val="000000"/>
                </a:solidFill>
                <a:latin typeface="Cambria" pitchFamily="16" charset="0"/>
              </a:rPr>
              <a:t>What is the time limit for submission of documents in case of reimbursement claims? </a:t>
            </a:r>
          </a:p>
          <a:p>
            <a:pPr marL="341313" indent="-341313">
              <a:buFont typeface="Times New Roman" pitchFamily="16" charset="0"/>
              <a:buAutoNum type="alphaU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500">
                <a:solidFill>
                  <a:srgbClr val="000000"/>
                </a:solidFill>
                <a:latin typeface="Cambria" pitchFamily="16" charset="0"/>
              </a:rPr>
              <a:t>All the documents need to be submitted within 30 days of discharge. For the post hospitalization - 120 days from date of discharge</a:t>
            </a:r>
            <a:r>
              <a:rPr lang="en-US" sz="1600">
                <a:solidFill>
                  <a:srgbClr val="000000"/>
                </a:solidFill>
              </a:rPr>
              <a:t>. The post hospitalization claim will be limited to the treatment  for 90 days after discharge.</a:t>
            </a:r>
          </a:p>
          <a:p>
            <a: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600">
              <a:solidFill>
                <a:srgbClr val="000000"/>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29698" name="Text Box 2"/>
          <p:cNvSpPr txBox="1">
            <a:spLocks noChangeArrowheads="1"/>
          </p:cNvSpPr>
          <p:nvPr/>
        </p:nvSpPr>
        <p:spPr bwMode="auto">
          <a:xfrm>
            <a:off x="914400" y="2254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Frequently Asked Questions</a:t>
            </a:r>
          </a:p>
        </p:txBody>
      </p:sp>
      <p:sp>
        <p:nvSpPr>
          <p:cNvPr id="29699" name="Text Box 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29700" name="Rectangle 4"/>
          <p:cNvSpPr>
            <a:spLocks noChangeArrowheads="1"/>
          </p:cNvSpPr>
          <p:nvPr/>
        </p:nvSpPr>
        <p:spPr bwMode="auto">
          <a:xfrm>
            <a:off x="901700" y="1066800"/>
            <a:ext cx="7556500" cy="4430713"/>
          </a:xfrm>
          <a:prstGeom prst="rect">
            <a:avLst/>
          </a:prstGeom>
          <a:noFill/>
          <a:ln w="9525" cap="flat">
            <a:noFill/>
            <a:round/>
            <a:headEnd/>
            <a:tailEnd/>
          </a:ln>
          <a:effectLst/>
        </p:spPr>
        <p:txBody>
          <a:bodyPr lIns="90000" tIns="46800" rIns="90000" bIns="46800">
            <a:spAutoFit/>
          </a:bodyPr>
          <a:lstStyle/>
          <a:p>
            <a:pPr marL="342900" indent="-341313">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a:solidFill>
                  <a:srgbClr val="000000"/>
                </a:solidFill>
                <a:latin typeface="Cambria" pitchFamily="16" charset="0"/>
              </a:rPr>
              <a:t>Q.    </a:t>
            </a:r>
            <a:r>
              <a:rPr lang="en-US" sz="1500" b="1">
                <a:solidFill>
                  <a:srgbClr val="000000"/>
                </a:solidFill>
                <a:latin typeface="Cambria" pitchFamily="16" charset="0"/>
              </a:rPr>
              <a:t>Whether dismissed employees, those opting for VRS etc come under the definition of the retired employees?</a:t>
            </a:r>
          </a:p>
          <a:p>
            <a:pPr marL="341313" indent="-339725">
              <a:buFont typeface="Times New Roman" pitchFamily="16" charset="0"/>
              <a:buAutoNum type="alphaUcPeriod"/>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a:solidFill>
                  <a:srgbClr val="000000"/>
                </a:solidFill>
                <a:latin typeface="Cambria" pitchFamily="16" charset="0"/>
              </a:rPr>
              <a:t>Individual Banks can decide whether these categories of employees are to be extended the benefits of the scheme. United India will cover retired employees as per data submitted by bank.</a:t>
            </a:r>
          </a:p>
          <a:p>
            <a:pPr marL="341313" indent="-339725">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1500">
              <a:solidFill>
                <a:srgbClr val="000000"/>
              </a:solidFill>
              <a:latin typeface="Cambria" pitchFamily="16" charset="0"/>
            </a:endParaRPr>
          </a:p>
          <a:p>
            <a:pPr marL="342900" indent="-341313">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b="1">
                <a:solidFill>
                  <a:srgbClr val="000000"/>
                </a:solidFill>
                <a:latin typeface="Cambria" pitchFamily="16" charset="0"/>
              </a:rPr>
              <a:t>Q.    Whether all dependents of retired employees will be covered under the scheme?</a:t>
            </a:r>
          </a:p>
          <a:p>
            <a:pPr marL="341313" indent="-339725">
              <a:buFont typeface="Times New Roman" pitchFamily="16" charset="0"/>
              <a:buAutoNum type="alphaUcPeriod"/>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a:solidFill>
                  <a:srgbClr val="000000"/>
                </a:solidFill>
                <a:latin typeface="Cambria" pitchFamily="16" charset="0"/>
              </a:rPr>
              <a:t>In case of retired employees only employee and spouse will be covered.</a:t>
            </a:r>
          </a:p>
          <a:p>
            <a:pPr marL="342900" indent="-341313">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1500">
              <a:solidFill>
                <a:srgbClr val="000000"/>
              </a:solidFill>
              <a:latin typeface="Cambria" pitchFamily="16" charset="0"/>
            </a:endParaRPr>
          </a:p>
          <a:p>
            <a:pPr marL="342900" indent="-341313">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b="1">
                <a:solidFill>
                  <a:srgbClr val="000000"/>
                </a:solidFill>
                <a:latin typeface="Cambria" pitchFamily="16" charset="0"/>
              </a:rPr>
              <a:t>Q.    If an employee retires during the currency of the policy, will he or she continue to get benefits of serving employee till expiry of policy?</a:t>
            </a:r>
          </a:p>
          <a:p>
            <a:pPr marL="341313" indent="-339725">
              <a:buFont typeface="Times New Roman" pitchFamily="16" charset="0"/>
              <a:buAutoNum type="alphaUcPeriod"/>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a:solidFill>
                  <a:srgbClr val="000000"/>
                </a:solidFill>
                <a:latin typeface="Cambria" pitchFamily="16" charset="0"/>
              </a:rPr>
              <a:t> Yes. </a:t>
            </a:r>
          </a:p>
          <a:p>
            <a:pPr marL="341313" indent="-339725">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1500">
              <a:solidFill>
                <a:srgbClr val="000000"/>
              </a:solidFill>
              <a:latin typeface="Cambria" pitchFamily="16" charset="0"/>
            </a:endParaRPr>
          </a:p>
          <a:p>
            <a:pPr marL="342900" indent="-341313">
              <a:buClr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b="1">
                <a:solidFill>
                  <a:srgbClr val="000000"/>
                </a:solidFill>
                <a:latin typeface="Cambria" pitchFamily="16" charset="0"/>
              </a:rPr>
              <a:t>Q.   Whether annual health check up expenses are covered?</a:t>
            </a:r>
          </a:p>
          <a:p>
            <a:pPr marL="341313" indent="-339725">
              <a:buFont typeface="Times New Roman" pitchFamily="16" charset="0"/>
              <a:buAutoNum type="alphaUcPeriod"/>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1500">
                <a:solidFill>
                  <a:srgbClr val="000000"/>
                </a:solidFill>
                <a:latin typeface="Cambria" pitchFamily="16" charset="0"/>
              </a:rPr>
              <a:t>     No. This is not part of the scheme approved in the bipartite agreement.</a:t>
            </a:r>
          </a:p>
          <a:p>
            <a:pPr marL="341313" indent="-339725">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1500">
              <a:solidFill>
                <a:srgbClr val="000000"/>
              </a:solidFill>
              <a:latin typeface="Cambria" pitchFamily="16" charset="0"/>
            </a:endParaRPr>
          </a:p>
          <a:p>
            <a:pPr marL="341313" indent="-339725">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1500">
              <a:solidFill>
                <a:srgbClr val="000000"/>
              </a:solidFill>
              <a:latin typeface="Cambria" pitchFamily="16" charset="0"/>
            </a:endParaRPr>
          </a:p>
          <a:p>
            <a:pPr marL="341313" indent="-339725">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US" sz="1500">
              <a:solidFill>
                <a:srgbClr val="000000"/>
              </a:solidFill>
              <a:latin typeface="Cambria" pitchFamily="16"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762000"/>
            <a:ext cx="8229600" cy="4800600"/>
          </a:xfrm>
          <a:prstGeom prst="rect">
            <a:avLst/>
          </a:prstGeom>
          <a:noFill/>
          <a:ln w="9525" cap="flat">
            <a:noFill/>
            <a:round/>
            <a:headEnd/>
            <a:tailEnd/>
          </a:ln>
          <a:effectLst/>
        </p:spPr>
        <p:txBody>
          <a:bodyPr/>
          <a:lstStyle/>
          <a:p>
            <a:pPr marL="342900" indent="-341313">
              <a:spcBef>
                <a:spcPts val="375"/>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500" b="1">
                <a:solidFill>
                  <a:srgbClr val="000000"/>
                </a:solidFill>
                <a:latin typeface="Cambria" pitchFamily="16" charset="0"/>
                <a:ea typeface="Microsoft YaHei" charset="-122"/>
              </a:rPr>
              <a:t>Q.    Is there any upper age limit for retired employees?</a:t>
            </a:r>
          </a:p>
          <a:p>
            <a:pPr marL="341313" indent="-339725">
              <a:spcBef>
                <a:spcPts val="375"/>
              </a:spcBef>
              <a:buFont typeface="Times New Roman" pitchFamily="16" charset="0"/>
              <a:buAutoNum type="alphaU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500">
                <a:solidFill>
                  <a:srgbClr val="000000"/>
                </a:solidFill>
                <a:latin typeface="Cambria" pitchFamily="16" charset="0"/>
                <a:ea typeface="Microsoft YaHei" charset="-122"/>
              </a:rPr>
              <a:t>No. There is no upper age limit.</a:t>
            </a:r>
          </a:p>
          <a:p>
            <a:pPr marL="342900" indent="-341313">
              <a:spcBef>
                <a:spcPts val="375"/>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500" b="1">
              <a:solidFill>
                <a:srgbClr val="000000"/>
              </a:solidFill>
              <a:latin typeface="Cambria" pitchFamily="16" charset="0"/>
              <a:ea typeface="Microsoft YaHei" charset="-122"/>
            </a:endParaRPr>
          </a:p>
          <a:p>
            <a:pPr marL="342900" indent="-341313">
              <a:spcBef>
                <a:spcPts val="375"/>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500" b="1">
                <a:solidFill>
                  <a:srgbClr val="000000"/>
                </a:solidFill>
                <a:latin typeface="Cambria" pitchFamily="16" charset="0"/>
                <a:ea typeface="Microsoft YaHei" charset="-122"/>
              </a:rPr>
              <a:t>Q.    If retired employees join in the scheme and subsequently opt out, can they rejoin later?</a:t>
            </a:r>
          </a:p>
          <a:p>
            <a:pPr marL="341313" indent="-339725">
              <a:spcBef>
                <a:spcPts val="375"/>
              </a:spcBef>
              <a:buFont typeface="Times New Roman" pitchFamily="16" charset="0"/>
              <a:buAutoNum type="alphaU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500">
                <a:solidFill>
                  <a:srgbClr val="000000"/>
                </a:solidFill>
                <a:latin typeface="Cambria" pitchFamily="16" charset="0"/>
                <a:ea typeface="Microsoft YaHei" charset="-122"/>
              </a:rPr>
              <a:t>No. If the retired employee opt out of the scheme they cannot rejoin later.</a:t>
            </a:r>
          </a:p>
          <a:p>
            <a:pPr marL="341313" indent="-339725">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500">
              <a:solidFill>
                <a:srgbClr val="000000"/>
              </a:solidFill>
              <a:latin typeface="Cambria" pitchFamily="16" charset="0"/>
              <a:ea typeface="Microsoft YaHei" charset="-122"/>
            </a:endParaRPr>
          </a:p>
          <a:p>
            <a:pPr marL="342900" indent="-341313">
              <a:spcBef>
                <a:spcPts val="375"/>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500" b="1">
                <a:solidFill>
                  <a:srgbClr val="000000"/>
                </a:solidFill>
                <a:latin typeface="Cambria" pitchFamily="16" charset="0"/>
                <a:ea typeface="Microsoft YaHei" charset="-122"/>
              </a:rPr>
              <a:t>Q.   What is time limit for retired employees to join?</a:t>
            </a:r>
          </a:p>
          <a:p>
            <a:pPr marL="341313" indent="-339725">
              <a:spcBef>
                <a:spcPts val="375"/>
              </a:spcBef>
              <a:buFont typeface="Times New Roman" pitchFamily="16" charset="0"/>
              <a:buAutoNum type="alphaU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500">
                <a:solidFill>
                  <a:srgbClr val="000000"/>
                </a:solidFill>
                <a:latin typeface="Cambria" pitchFamily="16" charset="0"/>
                <a:ea typeface="Microsoft YaHei" charset="-122"/>
              </a:rPr>
              <a:t>We can give the time limit of three month from the  date of advertisement informing retired employees about the scheme.</a:t>
            </a:r>
          </a:p>
          <a:p>
            <a:pPr marL="341313" indent="-339725">
              <a:spcBef>
                <a:spcPts val="4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a:solidFill>
                <a:srgbClr val="000000"/>
              </a:solidFill>
              <a:latin typeface="Cambria" pitchFamily="16" charset="0"/>
              <a:ea typeface="Microsoft YaHei" charset="-122"/>
            </a:endParaRPr>
          </a:p>
          <a:p>
            <a:pPr marL="342900" indent="-341313">
              <a:spcBef>
                <a:spcPts val="4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1">
                <a:solidFill>
                  <a:srgbClr val="000000"/>
                </a:solidFill>
                <a:latin typeface="Cambria" pitchFamily="16" charset="0"/>
                <a:ea typeface="Microsoft YaHei" charset="-122"/>
              </a:rPr>
              <a:t>Q</a:t>
            </a:r>
            <a:r>
              <a:rPr lang="en-US" sz="1600">
                <a:solidFill>
                  <a:srgbClr val="000000"/>
                </a:solidFill>
                <a:latin typeface="Cambria" pitchFamily="16" charset="0"/>
                <a:ea typeface="Microsoft YaHei" charset="-122"/>
              </a:rPr>
              <a:t>.   </a:t>
            </a:r>
            <a:r>
              <a:rPr lang="en-US" sz="1600" b="1">
                <a:solidFill>
                  <a:srgbClr val="000000"/>
                </a:solidFill>
                <a:latin typeface="Cambria" pitchFamily="16" charset="0"/>
                <a:ea typeface="Microsoft YaHei" charset="-122"/>
              </a:rPr>
              <a:t>If husband and wife are working in same or different banks will they be covered separately for sum insured of 4 lacs or 3 lacs each as applicable?</a:t>
            </a:r>
          </a:p>
          <a:p>
            <a:pPr marL="341313" indent="-339725">
              <a:spcBef>
                <a:spcPts val="400"/>
              </a:spcBef>
              <a:buFont typeface="Times New Roman" pitchFamily="16" charset="0"/>
              <a:buAutoNum type="alphaUcPeriod"/>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a:solidFill>
                  <a:srgbClr val="000000"/>
                </a:solidFill>
                <a:latin typeface="Cambria" pitchFamily="16" charset="0"/>
                <a:ea typeface="Microsoft YaHei" charset="-122"/>
              </a:rPr>
              <a:t>Yes. Each will be covered as a separate employee.</a:t>
            </a:r>
          </a:p>
          <a:p>
            <a:pPr marL="341313" indent="-339725">
              <a:spcBef>
                <a:spcPts val="4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a:solidFill>
                <a:srgbClr val="000000"/>
              </a:solidFill>
              <a:latin typeface="Cambria" pitchFamily="16" charset="0"/>
              <a:ea typeface="Microsoft YaHei" charset="-122"/>
            </a:endParaRPr>
          </a:p>
          <a:p>
            <a:pPr marL="341313" indent="-339725">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500">
              <a:solidFill>
                <a:srgbClr val="000000"/>
              </a:solidFill>
              <a:latin typeface="Cambria" pitchFamily="16" charset="0"/>
              <a:ea typeface="Microsoft YaHei" charset="-122"/>
            </a:endParaRPr>
          </a:p>
          <a:p>
            <a:pPr marL="341313" indent="-339725">
              <a:spcBef>
                <a:spcPts val="375"/>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500">
              <a:solidFill>
                <a:srgbClr val="000000"/>
              </a:solidFill>
              <a:latin typeface="Cambria" pitchFamily="16" charset="0"/>
              <a:ea typeface="Microsoft YaHei" charset="-122"/>
            </a:endParaRPr>
          </a:p>
        </p:txBody>
      </p:sp>
      <p:sp>
        <p:nvSpPr>
          <p:cNvPr id="30722" name="Text Box 2"/>
          <p:cNvSpPr txBox="1">
            <a:spLocks noChangeArrowheads="1"/>
          </p:cNvSpPr>
          <p:nvPr/>
        </p:nvSpPr>
        <p:spPr bwMode="auto">
          <a:xfrm>
            <a:off x="457200" y="274638"/>
            <a:ext cx="8305800" cy="487362"/>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latin typeface="Calibri" pitchFamily="32" charset="0"/>
                <a:ea typeface="Microsoft YaHei" charset="-122"/>
              </a:rPr>
              <a:t>Frequently Asked Questions</a:t>
            </a:r>
          </a:p>
        </p:txBody>
      </p:sp>
      <p:pic>
        <p:nvPicPr>
          <p:cNvPr id="30723" name="Picture 3"/>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30724"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srcRect/>
          <a:stretch>
            <a:fillRect/>
          </a:stretch>
        </p:blipFill>
        <p:spPr bwMode="auto">
          <a:xfrm>
            <a:off x="957263" y="1438275"/>
            <a:ext cx="7516812" cy="3627438"/>
          </a:xfrm>
          <a:prstGeom prst="rect">
            <a:avLst/>
          </a:prstGeom>
          <a:noFill/>
          <a:ln w="9525" cap="flat">
            <a:noFill/>
            <a:round/>
            <a:headEnd/>
            <a:tailEnd/>
          </a:ln>
          <a:effectLst/>
        </p:spPr>
      </p:pic>
      <p:sp>
        <p:nvSpPr>
          <p:cNvPr id="31746" name="Text Box 2"/>
          <p:cNvSpPr txBox="1">
            <a:spLocks noChangeArrowheads="1"/>
          </p:cNvSpPr>
          <p:nvPr/>
        </p:nvSpPr>
        <p:spPr bwMode="auto">
          <a:xfrm>
            <a:off x="996950" y="838200"/>
            <a:ext cx="7385050" cy="474663"/>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b="1" u="sng">
                <a:solidFill>
                  <a:srgbClr val="000000"/>
                </a:solidFill>
              </a:rPr>
              <a:t>Member approaches Bank</a:t>
            </a:r>
          </a:p>
        </p:txBody>
      </p:sp>
      <p:pic>
        <p:nvPicPr>
          <p:cNvPr id="31747" name="Picture 3"/>
          <p:cNvPicPr>
            <a:picLocks noChangeAspect="1" noChangeArrowheads="1"/>
          </p:cNvPicPr>
          <p:nvPr/>
        </p:nvPicPr>
        <p:blipFill>
          <a:blip r:embed="rId4"/>
          <a:srcRect/>
          <a:stretch>
            <a:fillRect/>
          </a:stretch>
        </p:blipFill>
        <p:spPr bwMode="auto">
          <a:xfrm>
            <a:off x="5791200" y="4840288"/>
            <a:ext cx="2351088" cy="1416050"/>
          </a:xfrm>
          <a:prstGeom prst="rect">
            <a:avLst/>
          </a:prstGeom>
          <a:noFill/>
          <a:ln w="9525" cap="flat">
            <a:noFill/>
            <a:round/>
            <a:headEnd/>
            <a:tailEnd/>
          </a:ln>
          <a:effectLst/>
        </p:spPr>
      </p:pic>
      <p:pic>
        <p:nvPicPr>
          <p:cNvPr id="31748" name="Picture 4"/>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cap="flat">
            <a:noFill/>
            <a:round/>
            <a:headEnd/>
            <a:tailEnd/>
          </a:ln>
          <a:effectLst/>
        </p:spPr>
      </p:pic>
      <p:sp>
        <p:nvSpPr>
          <p:cNvPr id="31749" name="Text Box 5"/>
          <p:cNvSpPr txBox="1">
            <a:spLocks noChangeArrowheads="1"/>
          </p:cNvSpPr>
          <p:nvPr/>
        </p:nvSpPr>
        <p:spPr bwMode="auto">
          <a:xfrm>
            <a:off x="996950" y="239713"/>
            <a:ext cx="7467600" cy="427037"/>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Cashless Processing</a:t>
            </a:r>
          </a:p>
        </p:txBody>
      </p:sp>
      <p:sp>
        <p:nvSpPr>
          <p:cNvPr id="31750" name="Text Box 6"/>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srcRect/>
          <a:stretch>
            <a:fillRect/>
          </a:stretch>
        </p:blipFill>
        <p:spPr bwMode="auto">
          <a:xfrm>
            <a:off x="5791200" y="4840288"/>
            <a:ext cx="2351088" cy="1416050"/>
          </a:xfrm>
          <a:prstGeom prst="rect">
            <a:avLst/>
          </a:prstGeom>
          <a:noFill/>
          <a:ln w="9525" cap="flat">
            <a:noFill/>
            <a:round/>
            <a:headEnd/>
            <a:tailEnd/>
          </a:ln>
          <a:effectLst/>
        </p:spPr>
      </p:pic>
      <p:pic>
        <p:nvPicPr>
          <p:cNvPr id="32770" name="Picture 2"/>
          <p:cNvPicPr>
            <a:picLocks noChangeAspect="1" noChangeArrowheads="1"/>
          </p:cNvPicPr>
          <p:nvPr/>
        </p:nvPicPr>
        <p:blipFill>
          <a:blip r:embed="rId4" cstate="print"/>
          <a:srcRect/>
          <a:stretch>
            <a:fillRect/>
          </a:stretch>
        </p:blipFill>
        <p:spPr bwMode="auto">
          <a:xfrm>
            <a:off x="0" y="5943600"/>
            <a:ext cx="914400" cy="914400"/>
          </a:xfrm>
          <a:prstGeom prst="rect">
            <a:avLst/>
          </a:prstGeom>
          <a:noFill/>
          <a:ln w="9525" cap="flat">
            <a:noFill/>
            <a:round/>
            <a:headEnd/>
            <a:tailEnd/>
          </a:ln>
          <a:effectLst/>
        </p:spPr>
      </p:pic>
      <p:sp>
        <p:nvSpPr>
          <p:cNvPr id="32771" name="Text Box 3"/>
          <p:cNvSpPr txBox="1">
            <a:spLocks noChangeArrowheads="1"/>
          </p:cNvSpPr>
          <p:nvPr/>
        </p:nvSpPr>
        <p:spPr bwMode="auto">
          <a:xfrm>
            <a:off x="996950" y="239713"/>
            <a:ext cx="7467600" cy="427037"/>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Cashless Processing</a:t>
            </a:r>
          </a:p>
        </p:txBody>
      </p:sp>
      <p:sp>
        <p:nvSpPr>
          <p:cNvPr id="32772"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pic>
        <p:nvPicPr>
          <p:cNvPr id="32773" name="Picture 5"/>
          <p:cNvPicPr>
            <a:picLocks noChangeAspect="1" noChangeArrowheads="1"/>
          </p:cNvPicPr>
          <p:nvPr/>
        </p:nvPicPr>
        <p:blipFill>
          <a:blip r:embed="rId5"/>
          <a:srcRect/>
          <a:stretch>
            <a:fillRect/>
          </a:stretch>
        </p:blipFill>
        <p:spPr bwMode="auto">
          <a:xfrm>
            <a:off x="987425" y="1358900"/>
            <a:ext cx="7510463" cy="3822700"/>
          </a:xfrm>
          <a:prstGeom prst="rect">
            <a:avLst/>
          </a:prstGeom>
          <a:noFill/>
          <a:ln w="9525" cap="flat">
            <a:noFill/>
            <a:round/>
            <a:headEnd/>
            <a:tailEnd/>
          </a:ln>
          <a:effectLst/>
        </p:spPr>
      </p:pic>
      <p:sp>
        <p:nvSpPr>
          <p:cNvPr id="32774" name="Text Box 6"/>
          <p:cNvSpPr txBox="1">
            <a:spLocks noChangeArrowheads="1"/>
          </p:cNvSpPr>
          <p:nvPr/>
        </p:nvSpPr>
        <p:spPr bwMode="auto">
          <a:xfrm>
            <a:off x="885825" y="903288"/>
            <a:ext cx="7467600" cy="474662"/>
          </a:xfrm>
          <a:prstGeom prst="rect">
            <a:avLst/>
          </a:prstGeom>
          <a:noFill/>
          <a:ln w="9525" cap="flat">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500" b="1" u="sng">
                <a:solidFill>
                  <a:srgbClr val="000000"/>
                </a:solidFill>
              </a:rPr>
              <a:t>Member approaches Network Hospital</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srcRect/>
          <a:stretch>
            <a:fillRect/>
          </a:stretch>
        </p:blipFill>
        <p:spPr bwMode="auto">
          <a:xfrm>
            <a:off x="5715000" y="4835525"/>
            <a:ext cx="2351088" cy="1417638"/>
          </a:xfrm>
          <a:prstGeom prst="rect">
            <a:avLst/>
          </a:prstGeom>
          <a:noFill/>
          <a:ln w="9525" cap="flat">
            <a:noFill/>
            <a:round/>
            <a:headEnd/>
            <a:tailEnd/>
          </a:ln>
          <a:effectLst/>
        </p:spPr>
      </p:pic>
      <p:pic>
        <p:nvPicPr>
          <p:cNvPr id="33794" name="Picture 2"/>
          <p:cNvPicPr>
            <a:picLocks noChangeAspect="1" noChangeArrowheads="1"/>
          </p:cNvPicPr>
          <p:nvPr/>
        </p:nvPicPr>
        <p:blipFill>
          <a:blip r:embed="rId4" cstate="print"/>
          <a:srcRect/>
          <a:stretch>
            <a:fillRect/>
          </a:stretch>
        </p:blipFill>
        <p:spPr bwMode="auto">
          <a:xfrm>
            <a:off x="0" y="5943600"/>
            <a:ext cx="914400" cy="914400"/>
          </a:xfrm>
          <a:prstGeom prst="rect">
            <a:avLst/>
          </a:prstGeom>
          <a:noFill/>
          <a:ln w="9525" cap="flat">
            <a:noFill/>
            <a:round/>
            <a:headEnd/>
            <a:tailEnd/>
          </a:ln>
          <a:effectLst/>
        </p:spPr>
      </p:pic>
      <p:sp>
        <p:nvSpPr>
          <p:cNvPr id="33795" name="Text Box 3"/>
          <p:cNvSpPr txBox="1">
            <a:spLocks noChangeArrowheads="1"/>
          </p:cNvSpPr>
          <p:nvPr/>
        </p:nvSpPr>
        <p:spPr bwMode="auto">
          <a:xfrm>
            <a:off x="996950" y="239713"/>
            <a:ext cx="7467600" cy="427037"/>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Reimbursement Processing</a:t>
            </a:r>
          </a:p>
        </p:txBody>
      </p:sp>
      <p:sp>
        <p:nvSpPr>
          <p:cNvPr id="33796"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pic>
        <p:nvPicPr>
          <p:cNvPr id="33797" name="Picture 5"/>
          <p:cNvPicPr>
            <a:picLocks noChangeAspect="1" noChangeArrowheads="1"/>
          </p:cNvPicPr>
          <p:nvPr/>
        </p:nvPicPr>
        <p:blipFill>
          <a:blip r:embed="rId5"/>
          <a:srcRect/>
          <a:stretch>
            <a:fillRect/>
          </a:stretch>
        </p:blipFill>
        <p:spPr bwMode="auto">
          <a:xfrm>
            <a:off x="981075" y="1358900"/>
            <a:ext cx="7596188" cy="3676650"/>
          </a:xfrm>
          <a:prstGeom prst="rect">
            <a:avLst/>
          </a:prstGeom>
          <a:noFill/>
          <a:ln w="9525" cap="flat">
            <a:noFill/>
            <a:round/>
            <a:headEnd/>
            <a:tailEnd/>
          </a:ln>
          <a:effectLst/>
        </p:spPr>
      </p:pic>
      <p:pic>
        <p:nvPicPr>
          <p:cNvPr id="33798" name="Picture 6"/>
          <p:cNvPicPr>
            <a:picLocks noChangeAspect="1" noChangeArrowheads="1"/>
          </p:cNvPicPr>
          <p:nvPr/>
        </p:nvPicPr>
        <p:blipFill>
          <a:blip r:embed="rId6"/>
          <a:srcRect/>
          <a:stretch>
            <a:fillRect/>
          </a:stretch>
        </p:blipFill>
        <p:spPr bwMode="auto">
          <a:xfrm>
            <a:off x="6224588" y="4711700"/>
            <a:ext cx="1816100" cy="1311275"/>
          </a:xfrm>
          <a:prstGeom prst="rect">
            <a:avLst/>
          </a:prstGeom>
          <a:noFill/>
          <a:ln w="9525" cap="flat">
            <a:noFill/>
            <a:round/>
            <a:headEnd/>
            <a:tailEnd/>
          </a:ln>
          <a:effectLst/>
        </p:spPr>
      </p:pic>
      <p:sp>
        <p:nvSpPr>
          <p:cNvPr id="33799" name="Rectangle 7"/>
          <p:cNvSpPr>
            <a:spLocks noChangeArrowheads="1"/>
          </p:cNvSpPr>
          <p:nvPr/>
        </p:nvSpPr>
        <p:spPr bwMode="auto">
          <a:xfrm>
            <a:off x="2344738" y="990600"/>
            <a:ext cx="4481512" cy="368300"/>
          </a:xfrm>
          <a:prstGeom prst="rect">
            <a:avLst/>
          </a:prstGeom>
          <a:noFill/>
          <a:ln w="9525" cap="flat">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u="sng">
                <a:solidFill>
                  <a:srgbClr val="000000"/>
                </a:solidFill>
              </a:rPr>
              <a:t>Member approaches United India’s TPA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877888" y="1219200"/>
            <a:ext cx="7467600" cy="4191000"/>
          </a:xfrm>
          <a:prstGeom prst="rect">
            <a:avLst/>
          </a:prstGeom>
          <a:noFill/>
          <a:ln w="9525" cap="flat">
            <a:noFill/>
            <a:round/>
            <a:headEnd/>
            <a:tailEnd/>
          </a:ln>
          <a:effectLst/>
        </p:spPr>
        <p:txBody>
          <a:bodyPr/>
          <a:lstStyle/>
          <a:p>
            <a:pPr marL="341313" indent="-341313" algn="just">
              <a:lnSpc>
                <a:spcPct val="110000"/>
              </a:lnSpc>
              <a:spcBef>
                <a:spcPts val="3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a:solidFill>
                  <a:srgbClr val="000000"/>
                </a:solidFill>
                <a:latin typeface="Cambria" pitchFamily="16" charset="0"/>
              </a:rPr>
              <a:t>The existing process of submission of reimbursement claims to nodal offices of member banks to continue. </a:t>
            </a:r>
          </a:p>
          <a:p>
            <a:pPr marL="342900" indent="-341313" algn="just">
              <a:lnSpc>
                <a:spcPct val="110000"/>
              </a:lnSpc>
              <a:spcBef>
                <a:spcPts val="375"/>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500">
              <a:solidFill>
                <a:srgbClr val="000000"/>
              </a:solidFill>
              <a:latin typeface="Cambria" pitchFamily="16" charset="0"/>
            </a:endParaRPr>
          </a:p>
          <a:p>
            <a:pPr marL="341313" indent="-341313" algn="just">
              <a:lnSpc>
                <a:spcPct val="110000"/>
              </a:lnSpc>
              <a:spcBef>
                <a:spcPts val="3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a:solidFill>
                  <a:srgbClr val="000000"/>
                </a:solidFill>
                <a:latin typeface="Cambria" pitchFamily="16" charset="0"/>
              </a:rPr>
              <a:t>The UIIC TPA helpdesk shall review and collect the documents for further processing.</a:t>
            </a:r>
          </a:p>
          <a:p>
            <a:pPr marL="342900" indent="-341313" algn="just">
              <a:lnSpc>
                <a:spcPct val="110000"/>
              </a:lnSpc>
              <a:spcBef>
                <a:spcPts val="375"/>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500">
              <a:solidFill>
                <a:srgbClr val="000000"/>
              </a:solidFill>
              <a:latin typeface="Cambria" pitchFamily="16" charset="0"/>
            </a:endParaRPr>
          </a:p>
          <a:p>
            <a:pPr marL="341313" indent="-341313" algn="just">
              <a:lnSpc>
                <a:spcPct val="110000"/>
              </a:lnSpc>
              <a:spcBef>
                <a:spcPts val="3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a:solidFill>
                  <a:srgbClr val="000000"/>
                </a:solidFill>
                <a:latin typeface="Cambria" pitchFamily="16" charset="0"/>
              </a:rPr>
              <a:t>Alternatively Scanned Documentation can be uploaded online by individuals for faster processing and courier the hard copy.</a:t>
            </a:r>
          </a:p>
          <a:p>
            <a:pPr marL="342900" indent="-341313" algn="just">
              <a:lnSpc>
                <a:spcPct val="110000"/>
              </a:lnSpc>
              <a:spcBef>
                <a:spcPts val="375"/>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500">
              <a:solidFill>
                <a:srgbClr val="000000"/>
              </a:solidFill>
              <a:latin typeface="Cambria" pitchFamily="16" charset="0"/>
            </a:endParaRPr>
          </a:p>
          <a:p>
            <a:pPr marL="341313" indent="-341313" algn="just">
              <a:lnSpc>
                <a:spcPct val="110000"/>
              </a:lnSpc>
              <a:spcBef>
                <a:spcPts val="3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a:solidFill>
                  <a:srgbClr val="000000"/>
                </a:solidFill>
                <a:latin typeface="Cambria" pitchFamily="16" charset="0"/>
              </a:rPr>
              <a:t>Once the document is uploaded, Claim intimation number will be generated online.</a:t>
            </a:r>
          </a:p>
          <a:p>
            <a:pPr marL="342900" indent="-341313" algn="just">
              <a:lnSpc>
                <a:spcPct val="110000"/>
              </a:lnSpc>
              <a:spcBef>
                <a:spcPts val="375"/>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500">
              <a:solidFill>
                <a:srgbClr val="000000"/>
              </a:solidFill>
              <a:latin typeface="Cambria" pitchFamily="16" charset="0"/>
            </a:endParaRPr>
          </a:p>
          <a:p>
            <a:pPr marL="341313" indent="-341313" algn="just">
              <a:lnSpc>
                <a:spcPct val="110000"/>
              </a:lnSpc>
              <a:spcBef>
                <a:spcPts val="3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a:solidFill>
                  <a:srgbClr val="000000"/>
                </a:solidFill>
                <a:latin typeface="Cambria" pitchFamily="16" charset="0"/>
              </a:rPr>
              <a:t>Employees will be intimated via an SMS for the claim number.</a:t>
            </a:r>
          </a:p>
          <a:p>
            <a:pPr marL="342900" indent="-341313" algn="just">
              <a:lnSpc>
                <a:spcPct val="110000"/>
              </a:lnSpc>
              <a:spcBef>
                <a:spcPts val="375"/>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500">
              <a:solidFill>
                <a:srgbClr val="000000"/>
              </a:solidFill>
              <a:latin typeface="Cambria" pitchFamily="16" charset="0"/>
            </a:endParaRPr>
          </a:p>
          <a:p>
            <a:pPr marL="341313" indent="-341313" algn="just">
              <a:lnSpc>
                <a:spcPct val="110000"/>
              </a:lnSpc>
              <a:spcBef>
                <a:spcPts val="375"/>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a:solidFill>
                  <a:srgbClr val="000000"/>
                </a:solidFill>
                <a:latin typeface="Cambria" pitchFamily="16" charset="0"/>
              </a:rPr>
              <a:t>Communication to the insured and its family members in case of deficiencies in documentations along with a robust method of constant reminders via Emails and SMS.</a:t>
            </a:r>
          </a:p>
        </p:txBody>
      </p:sp>
      <p:pic>
        <p:nvPicPr>
          <p:cNvPr id="34818" name="Picture 2"/>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34819" name="Text Box 3"/>
          <p:cNvSpPr txBox="1">
            <a:spLocks noChangeArrowheads="1"/>
          </p:cNvSpPr>
          <p:nvPr/>
        </p:nvSpPr>
        <p:spPr bwMode="auto">
          <a:xfrm>
            <a:off x="914400" y="250825"/>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Reimbursement Processing</a:t>
            </a:r>
          </a:p>
        </p:txBody>
      </p:sp>
      <p:sp>
        <p:nvSpPr>
          <p:cNvPr id="34820" name="Text Box 4"/>
          <p:cNvSpPr txBox="1">
            <a:spLocks noChangeArrowheads="1"/>
          </p:cNvSpPr>
          <p:nvPr/>
        </p:nvSpPr>
        <p:spPr bwMode="auto">
          <a:xfrm>
            <a:off x="1001713" y="6256338"/>
            <a:ext cx="7227887"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942975" y="939800"/>
            <a:ext cx="5229225" cy="3776663"/>
          </a:xfrm>
          <a:prstGeom prst="rect">
            <a:avLst/>
          </a:prstGeom>
          <a:noFill/>
          <a:ln w="9525" cap="flat">
            <a:noFill/>
            <a:round/>
            <a:headEnd/>
            <a:tailEnd/>
          </a:ln>
          <a:effectLst/>
        </p:spPr>
        <p:txBody>
          <a:bodyPr lIns="90000" tIns="46800" rIns="90000" bIns="46800">
            <a:spAutoFit/>
          </a:bodyPr>
          <a:lstStyle/>
          <a:p>
            <a:pPr algn="just">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0000"/>
                </a:solidFill>
                <a:latin typeface="Cambria" pitchFamily="16" charset="0"/>
              </a:rPr>
              <a:t>       Age Limit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                       There is no age limit for joining the scheme.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          </a:t>
            </a: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0000"/>
                </a:solidFill>
                <a:latin typeface="Cambria" pitchFamily="16" charset="0"/>
              </a:rPr>
              <a:t>       Premium Collection :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0000"/>
                </a:solidFill>
                <a:latin typeface="Cambria" pitchFamily="16" charset="0"/>
              </a:rPr>
              <a:t>              	</a:t>
            </a:r>
            <a:r>
              <a:rPr lang="en-US" sz="1500">
                <a:solidFill>
                  <a:srgbClr val="000000"/>
                </a:solidFill>
                <a:latin typeface="Cambria" pitchFamily="16" charset="0"/>
              </a:rPr>
              <a:t>Banks  to pay the premium of retired employees in 	one stroke. Retired employees to pay the premium 	to Banks.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a:solidFill>
                <a:srgbClr val="000000"/>
              </a:solidFill>
              <a:latin typeface="Cambria" pitchFamily="16" charset="0"/>
            </a:endParaRPr>
          </a:p>
          <a:p>
            <a:pPr algn="just">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b="1">
                <a:solidFill>
                  <a:srgbClr val="000000"/>
                </a:solidFill>
                <a:latin typeface="Cambria" pitchFamily="16" charset="0"/>
              </a:rPr>
              <a:t>Room Eligibility :</a:t>
            </a:r>
          </a:p>
          <a:p>
            <a:pPr marL="863600" lvl="1" indent="0"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Room Rent Including Room and boarding charges Rs.5000/- per day. </a:t>
            </a:r>
          </a:p>
          <a:p>
            <a:pPr marL="863600" lvl="1" indent="0"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a:solidFill>
                  <a:srgbClr val="000000"/>
                </a:solidFill>
                <a:latin typeface="Cambria" pitchFamily="16" charset="0"/>
              </a:rPr>
              <a:t>ICU Charges Rs.7500/- per day</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a:solidFill>
                <a:srgbClr val="000000"/>
              </a:solidFill>
              <a:latin typeface="Cambria"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500">
              <a:solidFill>
                <a:srgbClr val="FF0000"/>
              </a:solidFill>
              <a:latin typeface="Cambria"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endParaRPr>
          </a:p>
        </p:txBody>
      </p:sp>
      <p:pic>
        <p:nvPicPr>
          <p:cNvPr id="10242" name="Picture 2"/>
          <p:cNvPicPr>
            <a:picLocks noChangeAspect="1" noChangeArrowheads="1"/>
          </p:cNvPicPr>
          <p:nvPr/>
        </p:nvPicPr>
        <p:blipFill>
          <a:blip r:embed="rId3"/>
          <a:srcRect/>
          <a:stretch>
            <a:fillRect/>
          </a:stretch>
        </p:blipFill>
        <p:spPr bwMode="auto">
          <a:xfrm>
            <a:off x="5694363" y="3287713"/>
            <a:ext cx="2992437" cy="1970087"/>
          </a:xfrm>
          <a:prstGeom prst="rect">
            <a:avLst/>
          </a:prstGeom>
          <a:noFill/>
          <a:ln w="9525" cap="flat">
            <a:noFill/>
            <a:round/>
            <a:headEnd/>
            <a:tailEnd/>
          </a:ln>
          <a:effectLst>
            <a:outerShdw dist="139498" dir="2700000" algn="ctr" rotWithShape="0">
              <a:srgbClr val="333333">
                <a:alpha val="65019"/>
              </a:srgbClr>
            </a:outerShdw>
          </a:effectLst>
        </p:spPr>
      </p:pic>
      <p:pic>
        <p:nvPicPr>
          <p:cNvPr id="10243" name="Picture 3"/>
          <p:cNvPicPr>
            <a:picLocks noChangeAspect="1" noChangeArrowheads="1"/>
          </p:cNvPicPr>
          <p:nvPr/>
        </p:nvPicPr>
        <p:blipFill>
          <a:blip r:embed="rId4" cstate="print"/>
          <a:srcRect/>
          <a:stretch>
            <a:fillRect/>
          </a:stretch>
        </p:blipFill>
        <p:spPr bwMode="auto">
          <a:xfrm>
            <a:off x="0" y="5943600"/>
            <a:ext cx="914400" cy="914400"/>
          </a:xfrm>
          <a:prstGeom prst="rect">
            <a:avLst/>
          </a:prstGeom>
          <a:noFill/>
          <a:ln w="9525" cap="flat">
            <a:noFill/>
            <a:round/>
            <a:headEnd/>
            <a:tailEnd/>
          </a:ln>
          <a:effectLst/>
        </p:spPr>
      </p:pic>
      <p:sp>
        <p:nvSpPr>
          <p:cNvPr id="10244" name="Text Box 4"/>
          <p:cNvSpPr txBox="1">
            <a:spLocks noChangeArrowheads="1"/>
          </p:cNvSpPr>
          <p:nvPr/>
        </p:nvSpPr>
        <p:spPr bwMode="auto">
          <a:xfrm>
            <a:off x="1001713" y="165100"/>
            <a:ext cx="7467600" cy="427038"/>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IBA Policy Coverage's</a:t>
            </a:r>
          </a:p>
        </p:txBody>
      </p:sp>
      <p:sp>
        <p:nvSpPr>
          <p:cNvPr id="10245" name="Text Box 5"/>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019175" y="1001713"/>
            <a:ext cx="5251450" cy="4659312"/>
          </a:xfrm>
          <a:prstGeom prst="rect">
            <a:avLst/>
          </a:prstGeom>
          <a:noFill/>
          <a:ln w="9525" cap="flat">
            <a:noFill/>
            <a:round/>
            <a:headEnd/>
            <a:tailEnd/>
          </a:ln>
          <a:effectLst/>
        </p:spPr>
        <p:txBody>
          <a:bodyPr lIns="90000" tIns="46800" rIns="90000" bIns="46800">
            <a:spAutoFit/>
          </a:bodyPr>
          <a:lstStyle/>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Pre- Post Hospitalization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Expense incurred during the Pre-hospitalization and Post-hospitalization period will be covered for 30 days prior to hospitalization and 90 days after discharge respectively.</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latin typeface="Cambria" pitchFamily="16" charset="0"/>
            </a:endParaRP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latin typeface="Cambria" pitchFamily="16" charset="0"/>
            </a:endParaRPr>
          </a:p>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Day Care Treatment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Expenses on Hospitalization for minimum period of a day are admissible. However this limit will not apply in case of stay in hospital of less than a day for those ailments listed in Schedule A and;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a:solidFill>
                <a:srgbClr val="000000"/>
              </a:solidFill>
              <a:latin typeface="Cambria" pitchFamily="16" charset="0"/>
            </a:endParaRP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a)</a:t>
            </a:r>
            <a:r>
              <a:rPr lang="en-US" sz="1500">
                <a:solidFill>
                  <a:srgbClr val="000000"/>
                </a:solidFill>
                <a:latin typeface="Cambria" pitchFamily="16" charset="0"/>
              </a:rPr>
              <a:t> If the surgery is undertaken under General or Local Anesthesia in a hospital / day care Centre in less than a day because of technological advancement and;</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b)</a:t>
            </a:r>
            <a:r>
              <a:rPr lang="en-US" sz="1500">
                <a:solidFill>
                  <a:srgbClr val="000000"/>
                </a:solidFill>
                <a:latin typeface="Cambria" pitchFamily="16" charset="0"/>
              </a:rPr>
              <a:t>  Which would have otherwise required hospitalization of more than a day.</a:t>
            </a:r>
          </a:p>
        </p:txBody>
      </p:sp>
      <p:pic>
        <p:nvPicPr>
          <p:cNvPr id="11266" name="Picture 2"/>
          <p:cNvPicPr>
            <a:picLocks noChangeAspect="1" noChangeArrowheads="1"/>
          </p:cNvPicPr>
          <p:nvPr/>
        </p:nvPicPr>
        <p:blipFill>
          <a:blip r:embed="rId4"/>
          <a:srcRect/>
          <a:stretch>
            <a:fillRect/>
          </a:stretch>
        </p:blipFill>
        <p:spPr bwMode="auto">
          <a:xfrm>
            <a:off x="6242050" y="3529013"/>
            <a:ext cx="2365375" cy="3408362"/>
          </a:xfrm>
          <a:prstGeom prst="rect">
            <a:avLst/>
          </a:prstGeom>
          <a:noFill/>
          <a:ln w="9525" cap="flat">
            <a:noFill/>
            <a:round/>
            <a:headEnd/>
            <a:tailEnd/>
          </a:ln>
          <a:effectLst/>
        </p:spPr>
      </p:pic>
      <p:sp>
        <p:nvSpPr>
          <p:cNvPr id="11267" name="Line 3"/>
          <p:cNvSpPr>
            <a:spLocks noChangeShapeType="1"/>
          </p:cNvSpPr>
          <p:nvPr/>
        </p:nvSpPr>
        <p:spPr bwMode="auto">
          <a:xfrm>
            <a:off x="6199188" y="1649413"/>
            <a:ext cx="2133600" cy="1587"/>
          </a:xfrm>
          <a:prstGeom prst="line">
            <a:avLst/>
          </a:prstGeom>
          <a:noFill/>
          <a:ln w="9360" cap="sq">
            <a:solidFill>
              <a:srgbClr val="4A7EBB"/>
            </a:solidFill>
            <a:miter lim="800000"/>
            <a:headEnd/>
            <a:tailEnd/>
          </a:ln>
          <a:effectLst/>
        </p:spPr>
        <p:txBody>
          <a:bodyPr/>
          <a:lstStyle/>
          <a:p>
            <a:endParaRPr lang="en-IN"/>
          </a:p>
        </p:txBody>
      </p:sp>
      <p:cxnSp>
        <p:nvCxnSpPr>
          <p:cNvPr id="11268" name="AutoShape 4"/>
          <p:cNvCxnSpPr>
            <a:cxnSpLocks noChangeShapeType="1"/>
          </p:cNvCxnSpPr>
          <p:nvPr/>
        </p:nvCxnSpPr>
        <p:spPr bwMode="auto">
          <a:xfrm flipV="1">
            <a:off x="6521450" y="933450"/>
            <a:ext cx="1588" cy="685800"/>
          </a:xfrm>
          <a:prstGeom prst="straightConnector1">
            <a:avLst/>
          </a:prstGeom>
          <a:noFill/>
          <a:ln w="9360" cap="sq">
            <a:solidFill>
              <a:srgbClr val="4A7EBB"/>
            </a:solidFill>
            <a:miter lim="800000"/>
            <a:headEnd/>
            <a:tailEnd type="arrow" w="med" len="med"/>
          </a:ln>
          <a:effectLst/>
        </p:spPr>
      </p:cxnSp>
      <p:sp>
        <p:nvSpPr>
          <p:cNvPr id="11269" name="Line 5"/>
          <p:cNvSpPr>
            <a:spLocks noChangeShapeType="1"/>
          </p:cNvSpPr>
          <p:nvPr/>
        </p:nvSpPr>
        <p:spPr bwMode="auto">
          <a:xfrm>
            <a:off x="6407150" y="1760538"/>
            <a:ext cx="2133600" cy="1587"/>
          </a:xfrm>
          <a:prstGeom prst="line">
            <a:avLst/>
          </a:prstGeom>
          <a:noFill/>
          <a:ln w="9360" cap="sq">
            <a:solidFill>
              <a:srgbClr val="4A7EBB"/>
            </a:solidFill>
            <a:miter lim="800000"/>
            <a:headEnd/>
            <a:tailEnd/>
          </a:ln>
          <a:effectLst/>
        </p:spPr>
        <p:txBody>
          <a:bodyPr/>
          <a:lstStyle/>
          <a:p>
            <a:endParaRPr lang="en-IN"/>
          </a:p>
        </p:txBody>
      </p:sp>
      <p:cxnSp>
        <p:nvCxnSpPr>
          <p:cNvPr id="11270" name="AutoShape 6"/>
          <p:cNvCxnSpPr>
            <a:cxnSpLocks noChangeShapeType="1"/>
          </p:cNvCxnSpPr>
          <p:nvPr/>
        </p:nvCxnSpPr>
        <p:spPr bwMode="auto">
          <a:xfrm>
            <a:off x="8120063" y="1766888"/>
            <a:ext cx="1587" cy="685800"/>
          </a:xfrm>
          <a:prstGeom prst="straightConnector1">
            <a:avLst/>
          </a:prstGeom>
          <a:noFill/>
          <a:ln w="9360" cap="sq">
            <a:solidFill>
              <a:srgbClr val="4A7EBB"/>
            </a:solidFill>
            <a:miter lim="800000"/>
            <a:headEnd/>
            <a:tailEnd type="arrow" w="med" len="med"/>
          </a:ln>
          <a:effectLst/>
        </p:spPr>
      </p:cxnSp>
      <p:sp>
        <p:nvSpPr>
          <p:cNvPr id="11271" name="Text Box 7"/>
          <p:cNvSpPr txBox="1">
            <a:spLocks noChangeArrowheads="1"/>
          </p:cNvSpPr>
          <p:nvPr/>
        </p:nvSpPr>
        <p:spPr bwMode="auto">
          <a:xfrm>
            <a:off x="6521450" y="1276350"/>
            <a:ext cx="1633538" cy="368300"/>
          </a:xfrm>
          <a:prstGeom prst="rect">
            <a:avLst/>
          </a:prstGeom>
          <a:gradFill rotWithShape="0">
            <a:gsLst>
              <a:gs pos="0">
                <a:srgbClr val="9CC746"/>
              </a:gs>
              <a:gs pos="100000">
                <a:srgbClr val="769535"/>
              </a:gs>
            </a:gsLst>
            <a:lin ang="5400000" scaled="1"/>
          </a:gradFill>
          <a:ln w="9360" cap="sq">
            <a:solidFill>
              <a:srgbClr val="98B954"/>
            </a:solidFill>
            <a:miter lim="800000"/>
            <a:headEnd/>
            <a:tailEnd/>
          </a:ln>
          <a:effectLst>
            <a:outerShdw dist="23040" dir="5400000" algn="ctr" rotWithShape="0">
              <a:srgbClr val="000000">
                <a:alpha val="35036"/>
              </a:srgbClr>
            </a:outerShdw>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latin typeface="Calibri" pitchFamily="32" charset="0"/>
              </a:rPr>
              <a:t>Admission Date</a:t>
            </a:r>
          </a:p>
        </p:txBody>
      </p:sp>
      <p:sp>
        <p:nvSpPr>
          <p:cNvPr id="11272" name="Text Box 8"/>
          <p:cNvSpPr txBox="1">
            <a:spLocks noChangeArrowheads="1"/>
          </p:cNvSpPr>
          <p:nvPr/>
        </p:nvSpPr>
        <p:spPr bwMode="auto">
          <a:xfrm>
            <a:off x="6513513" y="1760538"/>
            <a:ext cx="1582737" cy="368300"/>
          </a:xfrm>
          <a:prstGeom prst="rect">
            <a:avLst/>
          </a:prstGeom>
          <a:gradFill rotWithShape="0">
            <a:gsLst>
              <a:gs pos="0">
                <a:srgbClr val="9CC746"/>
              </a:gs>
              <a:gs pos="100000">
                <a:srgbClr val="769535"/>
              </a:gs>
            </a:gsLst>
            <a:lin ang="5400000" scaled="1"/>
          </a:gradFill>
          <a:ln w="9360" cap="sq">
            <a:solidFill>
              <a:srgbClr val="98B954"/>
            </a:solidFill>
            <a:miter lim="800000"/>
            <a:headEnd/>
            <a:tailEnd/>
          </a:ln>
          <a:effectLst>
            <a:outerShdw dist="23040" dir="5400000" algn="ctr" rotWithShape="0">
              <a:srgbClr val="000000">
                <a:alpha val="35036"/>
              </a:srgbClr>
            </a:outerShdw>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latin typeface="Calibri" pitchFamily="32" charset="0"/>
              </a:rPr>
              <a:t>Discharge Date</a:t>
            </a:r>
          </a:p>
        </p:txBody>
      </p:sp>
      <p:sp>
        <p:nvSpPr>
          <p:cNvPr id="11273" name="Text Box 9"/>
          <p:cNvSpPr txBox="1">
            <a:spLocks noChangeArrowheads="1"/>
          </p:cNvSpPr>
          <p:nvPr/>
        </p:nvSpPr>
        <p:spPr bwMode="auto">
          <a:xfrm>
            <a:off x="6092825" y="601663"/>
            <a:ext cx="1014413"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30 Days</a:t>
            </a:r>
          </a:p>
        </p:txBody>
      </p:sp>
      <p:sp>
        <p:nvSpPr>
          <p:cNvPr id="11274" name="Text Box 10"/>
          <p:cNvSpPr txBox="1">
            <a:spLocks noChangeArrowheads="1"/>
          </p:cNvSpPr>
          <p:nvPr/>
        </p:nvSpPr>
        <p:spPr bwMode="auto">
          <a:xfrm>
            <a:off x="7683500" y="2379663"/>
            <a:ext cx="1014413"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90 Days</a:t>
            </a:r>
          </a:p>
        </p:txBody>
      </p:sp>
      <p:pic>
        <p:nvPicPr>
          <p:cNvPr id="11275" name="Picture 11"/>
          <p:cNvPicPr>
            <a:picLocks noChangeAspect="1" noChangeArrowheads="1"/>
          </p:cNvPicPr>
          <p:nvPr/>
        </p:nvPicPr>
        <p:blipFill>
          <a:blip r:embed="rId5" cstate="print"/>
          <a:srcRect/>
          <a:stretch>
            <a:fillRect/>
          </a:stretch>
        </p:blipFill>
        <p:spPr bwMode="auto">
          <a:xfrm>
            <a:off x="0" y="5943600"/>
            <a:ext cx="914400" cy="914400"/>
          </a:xfrm>
          <a:prstGeom prst="rect">
            <a:avLst/>
          </a:prstGeom>
          <a:noFill/>
          <a:ln w="9525" cap="flat">
            <a:noFill/>
            <a:round/>
            <a:headEnd/>
            <a:tailEnd/>
          </a:ln>
          <a:effectLst/>
        </p:spPr>
      </p:pic>
      <p:sp>
        <p:nvSpPr>
          <p:cNvPr id="11276" name="Text Box 12"/>
          <p:cNvSpPr txBox="1">
            <a:spLocks noChangeArrowheads="1"/>
          </p:cNvSpPr>
          <p:nvPr/>
        </p:nvSpPr>
        <p:spPr bwMode="auto">
          <a:xfrm>
            <a:off x="1001713" y="219075"/>
            <a:ext cx="7227887" cy="425450"/>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rPr>
              <a:t>IBA Policy Coverage‘s  (cont.) </a:t>
            </a:r>
          </a:p>
        </p:txBody>
      </p:sp>
      <p:sp>
        <p:nvSpPr>
          <p:cNvPr id="11277" name="Text Box 13"/>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graphicFrame>
        <p:nvGraphicFramePr>
          <p:cNvPr id="11278" name="Object 14"/>
          <p:cNvGraphicFramePr>
            <a:graphicFrameLocks noChangeAspect="1"/>
          </p:cNvGraphicFramePr>
          <p:nvPr/>
        </p:nvGraphicFramePr>
        <p:xfrm>
          <a:off x="5334000" y="5400675"/>
          <a:ext cx="914400" cy="771525"/>
        </p:xfrm>
        <a:graphic>
          <a:graphicData uri="http://schemas.openxmlformats.org/presentationml/2006/ole">
            <p:oleObj spid="_x0000_s11278" showAsIcon="1" r:id="rId6" imgW="914400" imgH="771480" progId="">
              <p:embed/>
            </p:oleObj>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920750" y="990600"/>
            <a:ext cx="7162800" cy="4430713"/>
          </a:xfrm>
          <a:prstGeom prst="rect">
            <a:avLst/>
          </a:prstGeom>
          <a:noFill/>
          <a:ln w="9525" cap="flat">
            <a:noFill/>
            <a:round/>
            <a:headEnd/>
            <a:tailEnd/>
          </a:ln>
          <a:effectLst/>
        </p:spPr>
        <p:txBody>
          <a:bodyPr lIns="90000" tIns="46800" rIns="90000" bIns="46800">
            <a:spAutoFit/>
          </a:bodyPr>
          <a:lstStyle/>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   Pre-existing and other waivers :</a:t>
            </a:r>
          </a:p>
          <a:p>
            <a:pPr marL="1204913" lvl="1" indent="-342900" algn="just">
              <a:buFont typeface="Cambria" pitchFamily="16" charset="0"/>
              <a:buAutoNum type="arabicPeriod"/>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Pre-existing diseases / Ailments are covered </a:t>
            </a:r>
          </a:p>
          <a:p>
            <a:pPr marL="1204913" lvl="1" indent="-342900" algn="just">
              <a:buFont typeface="Cambria" pitchFamily="16" charset="0"/>
              <a:buAutoNum type="arabicPeriod"/>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All diseases and ailments are covered under the policy without any waiting period </a:t>
            </a: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   Change of Treatment :</a:t>
            </a:r>
          </a:p>
          <a:p>
            <a:pPr marL="1206500" lvl="1" indent="-34131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Change of treatment from one system of medicine to another is covered in the policy if recommended by treating doctor.</a:t>
            </a: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   Congenital Anomalies :</a:t>
            </a:r>
          </a:p>
          <a:p>
            <a:pPr marL="1206500" lvl="1" indent="-34131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Congenital Internal/External diseases, defects and anomalies are covered under the policy.</a:t>
            </a:r>
          </a:p>
          <a:p>
            <a:pPr marL="1206500" lvl="1" indent="-34131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b="1">
                <a:solidFill>
                  <a:srgbClr val="000000"/>
                </a:solidFill>
                <a:latin typeface="Cambria" pitchFamily="16" charset="0"/>
              </a:rPr>
              <a:t>Other diseases : </a:t>
            </a:r>
          </a:p>
          <a:p>
            <a:pPr marL="1206500" lvl="1" indent="-34131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Diseases such as Benign prostatic hypertrophy, hysterectomy, menorrhagia or fibromyoma, hernia, fistula in ano, piles, sinusitis, asthma and bronchitis are covered under the policy, Psychiatric and psychosomatic diseases are payable with or without hospitalization.</a:t>
            </a:r>
          </a:p>
        </p:txBody>
      </p:sp>
      <p:pic>
        <p:nvPicPr>
          <p:cNvPr id="12290" name="Picture 2"/>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12291" name="Text Box 3"/>
          <p:cNvSpPr txBox="1">
            <a:spLocks noChangeArrowheads="1"/>
          </p:cNvSpPr>
          <p:nvPr/>
        </p:nvSpPr>
        <p:spPr bwMode="auto">
          <a:xfrm>
            <a:off x="885825" y="287338"/>
            <a:ext cx="7543800" cy="387350"/>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a:solidFill>
                  <a:srgbClr val="FFFFFF"/>
                </a:solidFill>
              </a:rPr>
              <a:t>IBA Policy Benefits – Waivers of Exclusions</a:t>
            </a:r>
          </a:p>
        </p:txBody>
      </p:sp>
      <p:sp>
        <p:nvSpPr>
          <p:cNvPr id="12292"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13314" name="Text Box 2"/>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13315" name="Text Box 3"/>
          <p:cNvSpPr txBox="1">
            <a:spLocks noChangeArrowheads="1"/>
          </p:cNvSpPr>
          <p:nvPr/>
        </p:nvSpPr>
        <p:spPr bwMode="auto">
          <a:xfrm>
            <a:off x="873125" y="303213"/>
            <a:ext cx="7543800" cy="387350"/>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a:solidFill>
                  <a:srgbClr val="FFFFFF"/>
                </a:solidFill>
              </a:rPr>
              <a:t>IBA Policy Benefits </a:t>
            </a:r>
          </a:p>
        </p:txBody>
      </p:sp>
      <p:sp>
        <p:nvSpPr>
          <p:cNvPr id="13316" name="Text Box 4"/>
          <p:cNvSpPr txBox="1">
            <a:spLocks noChangeArrowheads="1"/>
          </p:cNvSpPr>
          <p:nvPr/>
        </p:nvSpPr>
        <p:spPr bwMode="auto">
          <a:xfrm>
            <a:off x="914400" y="976313"/>
            <a:ext cx="7502525" cy="4659312"/>
          </a:xfrm>
          <a:prstGeom prst="rect">
            <a:avLst/>
          </a:prstGeom>
          <a:noFill/>
          <a:ln w="9525" cap="flat">
            <a:noFill/>
            <a:round/>
            <a:headEnd/>
            <a:tailEnd/>
          </a:ln>
          <a:effectLst/>
        </p:spPr>
        <p:txBody>
          <a:bodyPr lIns="90000" tIns="46800" rIns="90000" bIns="46800">
            <a:spAutoFit/>
          </a:bodyPr>
          <a:lstStyle/>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Ambulance Charges :</a:t>
            </a:r>
          </a:p>
          <a:p>
            <a:pPr marL="862013" lvl="1" indent="-28416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Ambulance charges are payable up to Rs.2500/- per trip on production of the receipt. </a:t>
            </a:r>
          </a:p>
          <a:p>
            <a:pPr marL="862013" lvl="1" indent="-28416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Taxi and Auto expenses in actual, maximum up to Rs.750/- per trip, on production of a receipt will be payable. (Claim upto Rs.300/- will be paid without receipt on declaration basis).</a:t>
            </a:r>
          </a:p>
          <a:p>
            <a:pPr marL="863600" lvl="1" indent="-28416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b="1">
              <a:solidFill>
                <a:srgbClr val="000000"/>
              </a:solidFill>
              <a:latin typeface="Cambria" pitchFamily="16" charset="0"/>
            </a:endParaRPr>
          </a:p>
          <a:p>
            <a:pPr marL="863600" lvl="1" indent="-28416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Ambulance charges actually incurred on transfer from one center to another center due to Non availability of medical services/medical complication shall be payable in full</a:t>
            </a:r>
            <a:r>
              <a:rPr lang="en-US" sz="1500">
                <a:solidFill>
                  <a:srgbClr val="000000"/>
                </a:solidFill>
                <a:latin typeface="Cambria" pitchFamily="16" charset="0"/>
              </a:rPr>
              <a:t>.</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a:solidFill>
                <a:srgbClr val="000000"/>
              </a:solidFill>
              <a:latin typeface="Cambria" pitchFamily="16" charset="0"/>
            </a:endParaRPr>
          </a:p>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Accidents :</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         </a:t>
            </a:r>
            <a:r>
              <a:rPr lang="en-US" sz="1500" b="1">
                <a:solidFill>
                  <a:srgbClr val="000000"/>
                </a:solidFill>
                <a:latin typeface="Cambria" pitchFamily="16" charset="0"/>
              </a:rPr>
              <a:t>Covered</a:t>
            </a:r>
          </a:p>
          <a:p>
            <a:pPr marL="862013" lvl="1" indent="-28416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Treatment taken for Accidents will be payable on hospitalization.</a:t>
            </a:r>
          </a:p>
          <a:p>
            <a:pPr marL="862013" lvl="1" indent="-28416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Accidents of a serious nature are also covered on outpatient basis in Hospital up to Sum Insured. </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      Not Covered</a:t>
            </a:r>
          </a:p>
          <a:p>
            <a:pPr marL="862013" lvl="1" indent="-28416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Minor injuries like Contused, Lacerated wound requiring suturing. </a:t>
            </a:r>
          </a:p>
          <a:p>
            <a:pPr marL="862013" lvl="1" indent="-28416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Minor burns or injury requiring dressing.</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500">
              <a:solidFill>
                <a:srgbClr val="000000"/>
              </a:solidFill>
              <a:latin typeface="Cambria" pitchFamily="16"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14338" name="Text Box 2"/>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14339" name="Text Box 3"/>
          <p:cNvSpPr txBox="1">
            <a:spLocks noChangeArrowheads="1"/>
          </p:cNvSpPr>
          <p:nvPr/>
        </p:nvSpPr>
        <p:spPr bwMode="auto">
          <a:xfrm>
            <a:off x="901700" y="285750"/>
            <a:ext cx="7543800" cy="387350"/>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a:solidFill>
                  <a:srgbClr val="FFFFFF"/>
                </a:solidFill>
              </a:rPr>
              <a:t>IBA Policy Benefits </a:t>
            </a:r>
          </a:p>
        </p:txBody>
      </p:sp>
      <p:sp>
        <p:nvSpPr>
          <p:cNvPr id="14340" name="Text Box 4"/>
          <p:cNvSpPr txBox="1">
            <a:spLocks noChangeArrowheads="1"/>
          </p:cNvSpPr>
          <p:nvPr/>
        </p:nvSpPr>
        <p:spPr bwMode="auto">
          <a:xfrm>
            <a:off x="896938" y="1031875"/>
            <a:ext cx="7548562" cy="4460875"/>
          </a:xfrm>
          <a:prstGeom prst="rect">
            <a:avLst/>
          </a:prstGeom>
          <a:noFill/>
          <a:ln w="9525" cap="flat">
            <a:noFill/>
            <a:round/>
            <a:headEnd/>
            <a:tailEnd/>
          </a:ln>
          <a:effectLst/>
        </p:spPr>
        <p:txBody>
          <a:bodyPr lIns="90000" tIns="46800" rIns="90000" bIns="46800">
            <a:spAutoFit/>
          </a:bodyPr>
          <a:lstStyle/>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Taxes and other Charges :</a:t>
            </a:r>
          </a:p>
          <a:p>
            <a:pPr marL="404813" indent="-40481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All Taxes, Surcharges, Service Charges, Registration charges, Admission Charges, Nursing, IV Administration charges will be payable.</a:t>
            </a:r>
          </a:p>
          <a:p>
            <a:pPr marL="404813" indent="-40481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Chargers for diapers and sanitary pads are payable if necessary as part of the treatment.</a:t>
            </a:r>
          </a:p>
          <a:p>
            <a:pPr marL="404813" indent="-40481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Charges for hiring a nurse/attendant during hospitalization will be payable only in case of recommendation from the treating doctor in case ICU/ICCU. </a:t>
            </a:r>
          </a:p>
          <a:p>
            <a:pPr marL="404813" indent="-404813" algn="just">
              <a:buFont typeface="Arial" charset="0"/>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Neo natal nursing care or any other case where the patient is critical and requiring specialized nursing care.</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600">
              <a:solidFill>
                <a:srgbClr val="FF0000"/>
              </a:solidFill>
            </a:endParaRPr>
          </a:p>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Alternative Therapy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Reimbursement of expenses for hospitalization and only domiciliary treatment under the recognized system of medicines, viz. Ayurveda, Unani, Sidha, Homeopathy, Naturopathy, if such treatment is taken in a clinic/hospital recognized by the central and state government.</a:t>
            </a:r>
          </a:p>
          <a:p>
            <a:pPr marL="406400" indent="-404813"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endParaRPr lang="en-US" sz="1600" b="1">
              <a:solidFill>
                <a:srgbClr val="000000"/>
              </a:solidFill>
            </a:endParaRPr>
          </a:p>
          <a:p>
            <a:pPr marL="404813" indent="-404813" algn="just">
              <a:buFont typeface="Wingdings" charset="2"/>
              <a:buChar char=""/>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b="1">
                <a:solidFill>
                  <a:srgbClr val="000000"/>
                </a:solidFill>
                <a:latin typeface="Cambria" pitchFamily="16" charset="0"/>
              </a:rPr>
              <a:t>Physiotherapy charges :</a:t>
            </a:r>
          </a:p>
          <a:p>
            <a:pPr marL="863600" lvl="1" indent="0" algn="just">
              <a:buClrTx/>
              <a:buFontTx/>
              <a:buNone/>
              <a:tabLst>
                <a:tab pos="404813" algn="l"/>
                <a:tab pos="1319213" algn="l"/>
                <a:tab pos="2233613" algn="l"/>
                <a:tab pos="3148013" algn="l"/>
                <a:tab pos="4062413" algn="l"/>
                <a:tab pos="4976813" algn="l"/>
                <a:tab pos="5891213" algn="l"/>
                <a:tab pos="6805613" algn="l"/>
                <a:tab pos="7720013" algn="l"/>
                <a:tab pos="8634413" algn="l"/>
                <a:tab pos="9548813" algn="l"/>
                <a:tab pos="10463213" algn="l"/>
              </a:tabLst>
            </a:pPr>
            <a:r>
              <a:rPr lang="en-US" sz="1500">
                <a:solidFill>
                  <a:srgbClr val="000000"/>
                </a:solidFill>
                <a:latin typeface="Cambria" pitchFamily="16" charset="0"/>
              </a:rPr>
              <a:t>Physiotherapy charges shall be covered as recommended by attending doctor even if taken at home during the period of post hospitalization.</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a:stretch>
            <a:fillRect/>
          </a:stretch>
        </p:blipFill>
        <p:spPr bwMode="auto">
          <a:xfrm>
            <a:off x="0" y="5943600"/>
            <a:ext cx="914400" cy="914400"/>
          </a:xfrm>
          <a:prstGeom prst="rect">
            <a:avLst/>
          </a:prstGeom>
          <a:noFill/>
          <a:ln w="9525" cap="flat">
            <a:noFill/>
            <a:round/>
            <a:headEnd/>
            <a:tailEnd/>
          </a:ln>
          <a:effectLst/>
        </p:spPr>
      </p:pic>
      <p:sp>
        <p:nvSpPr>
          <p:cNvPr id="15362" name="Text Box 2"/>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sp>
        <p:nvSpPr>
          <p:cNvPr id="15363" name="Text Box 3"/>
          <p:cNvSpPr txBox="1">
            <a:spLocks noChangeArrowheads="1"/>
          </p:cNvSpPr>
          <p:nvPr/>
        </p:nvSpPr>
        <p:spPr bwMode="auto">
          <a:xfrm>
            <a:off x="898525" y="304800"/>
            <a:ext cx="7543800" cy="387350"/>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a:solidFill>
                  <a:srgbClr val="FFFFFF"/>
                </a:solidFill>
              </a:rPr>
              <a:t>IBA Policy Benefits </a:t>
            </a:r>
          </a:p>
        </p:txBody>
      </p:sp>
      <p:sp>
        <p:nvSpPr>
          <p:cNvPr id="15364" name="Text Box 4"/>
          <p:cNvSpPr txBox="1">
            <a:spLocks noChangeArrowheads="1"/>
          </p:cNvSpPr>
          <p:nvPr/>
        </p:nvSpPr>
        <p:spPr bwMode="auto">
          <a:xfrm>
            <a:off x="862013" y="1116013"/>
            <a:ext cx="7483475" cy="5800725"/>
          </a:xfrm>
          <a:prstGeom prst="rect">
            <a:avLst/>
          </a:prstGeom>
          <a:noFill/>
          <a:ln w="9525" cap="flat">
            <a:noFill/>
            <a:round/>
            <a:headEnd/>
            <a:tailEnd/>
          </a:ln>
          <a:effectLst/>
        </p:spPr>
        <p:txBody>
          <a:bodyPr lIns="90000" tIns="46800" rIns="90000" bIns="46800">
            <a:spAutoFit/>
          </a:bodyPr>
          <a:lstStyle/>
          <a:p>
            <a:pPr marL="346075" indent="9259888" algn="just">
              <a:buFont typeface="Wingdings" charset="2"/>
              <a:buChar cha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b="1">
                <a:solidFill>
                  <a:srgbClr val="000000"/>
                </a:solidFill>
                <a:latin typeface="Cambria" pitchFamily="16" charset="0"/>
              </a:rPr>
              <a:t>Advanced Medical treatments , ARMD and Other Similar Ailments  :</a:t>
            </a:r>
          </a:p>
          <a:p>
            <a:pPr marL="347663" indent="9259888"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endParaRPr lang="en-US" sz="1500" b="1">
              <a:solidFill>
                <a:srgbClr val="000000"/>
              </a:solidFill>
              <a:latin typeface="Cambria" pitchFamily="16" charset="0"/>
            </a:endParaRPr>
          </a:p>
          <a:p>
            <a:pPr marL="347663" indent="9259888"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b="1">
                <a:solidFill>
                  <a:srgbClr val="000000"/>
                </a:solidFill>
                <a:latin typeface="Cambria" pitchFamily="16" charset="0"/>
              </a:rPr>
              <a:t>Treatment for Age related Macular Degeneration (ARMD)</a:t>
            </a:r>
          </a:p>
          <a:p>
            <a:pPr marL="804863" lvl="1" indent="0"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a:solidFill>
                  <a:srgbClr val="000000"/>
                </a:solidFill>
                <a:latin typeface="Cambria" pitchFamily="16" charset="0"/>
              </a:rPr>
              <a:t>Age related macular degeneration (Neovascular) will be covered if diagnosis confirmed with flourescein angiography. Intravitreal injection of Lucentis, Macugen, Avastin or photodynamic laser therapy will be payable.</a:t>
            </a:r>
          </a:p>
          <a:p>
            <a:pPr marL="347663" indent="9259888"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endParaRPr lang="en-US" sz="1500">
              <a:solidFill>
                <a:srgbClr val="000000"/>
              </a:solidFill>
              <a:latin typeface="Cambria" pitchFamily="16" charset="0"/>
            </a:endParaRPr>
          </a:p>
          <a:p>
            <a:pPr marL="347663" indent="9259888"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b="1">
                <a:solidFill>
                  <a:srgbClr val="000000"/>
                </a:solidFill>
                <a:latin typeface="Cambria" pitchFamily="16" charset="0"/>
              </a:rPr>
              <a:t>Rotational Field Quantum magnetic Resonance (RFQMR)</a:t>
            </a:r>
          </a:p>
          <a:p>
            <a:pPr marL="804863" lvl="1" indent="0"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a:solidFill>
                  <a:srgbClr val="000000"/>
                </a:solidFill>
                <a:latin typeface="Cambria" pitchFamily="16" charset="0"/>
              </a:rPr>
              <a:t>It will be covered if used for advanced osteoarthritis and for treatment of Cancer.</a:t>
            </a:r>
          </a:p>
          <a:p>
            <a:pPr marL="804863" lvl="1" indent="0"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endParaRPr lang="en-US" sz="1500">
              <a:solidFill>
                <a:srgbClr val="000000"/>
              </a:solidFill>
              <a:latin typeface="Cambria" pitchFamily="16" charset="0"/>
            </a:endParaRPr>
          </a:p>
          <a:p>
            <a:pPr marL="347663" indent="9259888"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b="1">
                <a:solidFill>
                  <a:srgbClr val="000000"/>
                </a:solidFill>
                <a:latin typeface="Cambria" pitchFamily="16" charset="0"/>
              </a:rPr>
              <a:t>Enhanced External Counter Pulsation (EECP)</a:t>
            </a:r>
          </a:p>
          <a:p>
            <a:pPr marL="347663" indent="9259888" algn="just">
              <a:buClrTx/>
              <a:buFontTx/>
              <a:buNone/>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a:solidFill>
                  <a:srgbClr val="000000"/>
                </a:solidFill>
                <a:latin typeface="Cambria" pitchFamily="16" charset="0"/>
              </a:rPr>
              <a:t>It will be covered for specific Indications – </a:t>
            </a:r>
          </a:p>
          <a:p>
            <a:pPr marL="1260475" lvl="2" indent="-285750" algn="just">
              <a:buFont typeface="Arial" charset="0"/>
              <a:buChar cha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a:solidFill>
                  <a:srgbClr val="000000"/>
                </a:solidFill>
                <a:latin typeface="Cambria" pitchFamily="16" charset="0"/>
              </a:rPr>
              <a:t>Angina or Angina equivalents with poor response to medical treatment and when patient is unwilling to undergo invasive revascularization procedures.</a:t>
            </a:r>
          </a:p>
          <a:p>
            <a:pPr marL="1260475" lvl="2" indent="-285750" algn="just">
              <a:buFont typeface="Arial" charset="0"/>
              <a:buChar cha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a:solidFill>
                  <a:srgbClr val="000000"/>
                </a:solidFill>
                <a:latin typeface="Cambria" pitchFamily="16" charset="0"/>
              </a:rPr>
              <a:t>Ejection fraction is less than 35%.</a:t>
            </a:r>
          </a:p>
          <a:p>
            <a:pPr marL="1260475" lvl="2" indent="-285750" algn="just">
              <a:buFont typeface="Arial" charset="0"/>
              <a:buChar cha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a:solidFill>
                  <a:srgbClr val="000000"/>
                </a:solidFill>
                <a:latin typeface="Cambria" pitchFamily="16" charset="0"/>
              </a:rPr>
              <a:t>Co-morbid conditions co-exist which increase the risk of surgery e.g. DM, Congestive Cardiac Failure, Cor. Pulmonale, Renal dysfunction.</a:t>
            </a:r>
          </a:p>
          <a:p>
            <a:pPr marL="1260475" lvl="2" indent="-285750" algn="just">
              <a:buFont typeface="Arial" charset="0"/>
              <a:buChar cha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pPr>
            <a:r>
              <a:rPr lang="en-US" sz="1500">
                <a:solidFill>
                  <a:srgbClr val="000000"/>
                </a:solidFill>
                <a:latin typeface="Cambria" pitchFamily="16" charset="0"/>
              </a:rPr>
              <a:t>Ischemic or Idiopathic Cardio myopathy.</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914400" y="1676400"/>
            <a:ext cx="7315200" cy="2925763"/>
          </a:xfrm>
          <a:prstGeom prst="rect">
            <a:avLst/>
          </a:prstGeom>
          <a:noFill/>
          <a:ln w="9525" cap="flat">
            <a:noFill/>
            <a:round/>
            <a:headEnd/>
            <a:tailEnd/>
          </a:ln>
          <a:effectLst/>
        </p:spPr>
        <p:txBody>
          <a:bodyPr lIns="90000" tIns="46800" rIns="90000" bIns="46800">
            <a:spAutoFit/>
          </a:bodyPr>
          <a:lstStyle/>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Medical expenses incurred for listed domiciliary ailments on out Patient basis are covered under the policy and shall be reimbursed to the extent of 100%.</a:t>
            </a: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 The cost of Medicines, Investigations and consultations, etc. in respect of listed domiciliary treatment shall be reimbursed for the period stated by the specialist and/or the attending doctor and/or the bank’s medical officer in Prescription.</a:t>
            </a: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5750" indent="-284163" algn="just">
              <a:buClrTx/>
              <a:buFontTx/>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sz="1500">
              <a:solidFill>
                <a:srgbClr val="000000"/>
              </a:solidFill>
              <a:latin typeface="Cambria" pitchFamily="16" charset="0"/>
            </a:endParaRPr>
          </a:p>
          <a:p>
            <a:pPr marL="284163" indent="-284163" algn="just">
              <a:buFont typeface="Wingdings" charset="2"/>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lang="en-US" sz="1500">
                <a:solidFill>
                  <a:srgbClr val="000000"/>
                </a:solidFill>
                <a:latin typeface="Cambria" pitchFamily="16" charset="0"/>
              </a:rPr>
              <a:t>If no period stated, the prescription for the purpose of reimbursement shall be valid for a period not exceeding 90 days</a:t>
            </a:r>
            <a:r>
              <a:rPr lang="en-US">
                <a:solidFill>
                  <a:srgbClr val="000000"/>
                </a:solidFill>
              </a:rPr>
              <a:t>.</a:t>
            </a:r>
          </a:p>
          <a:p>
            <a:pPr marL="284163" indent="-284163" algn="just">
              <a:buFont typeface="Wingdings" charset="2"/>
              <a:buNone/>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endParaRPr lang="en-US">
              <a:solidFill>
                <a:srgbClr val="000000"/>
              </a:solidFill>
            </a:endParaRPr>
          </a:p>
        </p:txBody>
      </p:sp>
      <p:pic>
        <p:nvPicPr>
          <p:cNvPr id="16386" name="Picture 2"/>
          <p:cNvPicPr>
            <a:picLocks noChangeAspect="1" noChangeArrowheads="1"/>
          </p:cNvPicPr>
          <p:nvPr/>
        </p:nvPicPr>
        <p:blipFill>
          <a:blip r:embed="rId4" cstate="print"/>
          <a:srcRect/>
          <a:stretch>
            <a:fillRect/>
          </a:stretch>
        </p:blipFill>
        <p:spPr bwMode="auto">
          <a:xfrm>
            <a:off x="0" y="5943600"/>
            <a:ext cx="914400" cy="914400"/>
          </a:xfrm>
          <a:prstGeom prst="rect">
            <a:avLst/>
          </a:prstGeom>
          <a:noFill/>
          <a:ln w="9525" cap="flat">
            <a:noFill/>
            <a:round/>
            <a:headEnd/>
            <a:tailEnd/>
          </a:ln>
          <a:effectLst/>
        </p:spPr>
      </p:pic>
      <p:sp>
        <p:nvSpPr>
          <p:cNvPr id="16387" name="Text Box 3"/>
          <p:cNvSpPr txBox="1">
            <a:spLocks noChangeArrowheads="1"/>
          </p:cNvSpPr>
          <p:nvPr/>
        </p:nvSpPr>
        <p:spPr bwMode="auto">
          <a:xfrm>
            <a:off x="914400" y="255588"/>
            <a:ext cx="7391400" cy="427037"/>
          </a:xfrm>
          <a:prstGeom prst="rect">
            <a:avLst/>
          </a:prstGeom>
          <a:solidFill>
            <a:srgbClr val="800000"/>
          </a:solidFill>
          <a:ln w="9525" cap="flat">
            <a:noFill/>
            <a:round/>
            <a:headEnd/>
            <a:tailEnd/>
          </a:ln>
          <a:effectLst/>
        </p:spPr>
        <p:txBody>
          <a:bodyPr lIns="90360" tIns="44280" rIns="90360" bIns="4428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b="1">
                <a:solidFill>
                  <a:srgbClr val="FFFFFF"/>
                </a:solidFill>
              </a:rPr>
              <a:t>IBA Policy Benefits – Domiciliary  Cover</a:t>
            </a:r>
          </a:p>
        </p:txBody>
      </p:sp>
      <p:sp>
        <p:nvSpPr>
          <p:cNvPr id="16388" name="Text Box 4"/>
          <p:cNvSpPr txBox="1">
            <a:spLocks noChangeArrowheads="1"/>
          </p:cNvSpPr>
          <p:nvPr/>
        </p:nvSpPr>
        <p:spPr bwMode="auto">
          <a:xfrm>
            <a:off x="1001713" y="6256338"/>
            <a:ext cx="7467600" cy="228600"/>
          </a:xfrm>
          <a:prstGeom prst="rect">
            <a:avLst/>
          </a:prstGeom>
          <a:solidFill>
            <a:srgbClr val="800000"/>
          </a:solidFill>
          <a:ln w="9525" cap="flat">
            <a:noFill/>
            <a:round/>
            <a:headEnd/>
            <a:tailEnd/>
          </a:ln>
          <a:effectLst/>
        </p:spPr>
        <p:txBody>
          <a:bodyPr wrap="none" anchor="ctr"/>
          <a:lstStyle/>
          <a:p>
            <a:endParaRPr lang="en-IN"/>
          </a:p>
        </p:txBody>
      </p:sp>
      <p:graphicFrame>
        <p:nvGraphicFramePr>
          <p:cNvPr id="16389" name="Object 5"/>
          <p:cNvGraphicFramePr>
            <a:graphicFrameLocks noChangeAspect="1"/>
          </p:cNvGraphicFramePr>
          <p:nvPr/>
        </p:nvGraphicFramePr>
        <p:xfrm>
          <a:off x="7239000" y="4657725"/>
          <a:ext cx="914400" cy="771525"/>
        </p:xfrm>
        <a:graphic>
          <a:graphicData uri="http://schemas.openxmlformats.org/presentationml/2006/ole">
            <p:oleObj spid="_x0000_s16389" showAsIcon="1" r:id="rId5" imgW="914400" imgH="771480" progId="">
              <p:embed/>
            </p:oleObj>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3008</Words>
  <PresentationFormat>On-screen Show (4:3)</PresentationFormat>
  <Paragraphs>330</Paragraphs>
  <Slides>27</Slides>
  <Notes>27</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0</vt:i4>
      </vt:variant>
      <vt:variant>
        <vt:lpstr>Slide Titles</vt:lpstr>
      </vt:variant>
      <vt:variant>
        <vt:i4>27</vt:i4>
      </vt:variant>
    </vt:vector>
  </HeadingPairs>
  <TitlesOfParts>
    <vt:vector size="40" baseType="lpstr">
      <vt:lpstr>Times New Roman</vt:lpstr>
      <vt:lpstr>Calibri</vt:lpstr>
      <vt:lpstr>Microsoft YaHei</vt:lpstr>
      <vt:lpstr>Arial</vt:lpstr>
      <vt:lpstr>Lucida Sans Unicode</vt:lpstr>
      <vt:lpstr>Wingdings</vt:lpstr>
      <vt:lpstr>Cambria</vt:lpstr>
      <vt:lpstr>Office Theme</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Harsha</dc:creator>
  <cp:lastModifiedBy>Home</cp:lastModifiedBy>
  <cp:revision>183</cp:revision>
  <cp:lastPrinted>2014-05-28T07:32:45Z</cp:lastPrinted>
  <dcterms:created xsi:type="dcterms:W3CDTF">2013-07-11T10:57:20Z</dcterms:created>
  <dcterms:modified xsi:type="dcterms:W3CDTF">2015-08-17T00:16:09Z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2013-02-06T00:00:00Z</vt:filetime>
  </property>
  <property fmtid="{D5CDD505-2E9C-101B-9397-08002B2CF9AE}" pid="3" name="LastSaved">
    <vt:filetime>2013-07-11T00:00:00Z</vt:filetime>
  </property>
</Properties>
</file>